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Montserrat"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61" d="100"/>
          <a:sy n="161" d="100"/>
        </p:scale>
        <p:origin x="240" y="1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zotero.org/google-docs/?p3sRIZ"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Jacob</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90e03372f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90e03372f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mallard is only one species of duck but the mallard is being used to create harvest quotas for all species. The mallards reside in the dabbling duck group which have very different abundances and habits than the other groups of ducks like diving ducks, geese, and waterfowl.</a:t>
            </a:r>
            <a:endParaRPr/>
          </a:p>
          <a:p>
            <a:pPr marL="0" lvl="0" indent="0" algn="l" rtl="0">
              <a:spcBef>
                <a:spcPts val="0"/>
              </a:spcBef>
              <a:spcAft>
                <a:spcPts val="0"/>
              </a:spcAft>
              <a:buNone/>
            </a:pPr>
            <a:r>
              <a:rPr lang="en"/>
              <a:t>Jacob</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a0c02a630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a0c02a630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chemeClr val="dk1"/>
              </a:buClr>
              <a:buSzPts val="1300"/>
              <a:buFont typeface="Lato"/>
              <a:buChar char="●"/>
            </a:pPr>
            <a:r>
              <a:rPr lang="en" sz="1200" i="1">
                <a:solidFill>
                  <a:schemeClr val="dk1"/>
                </a:solidFill>
                <a:latin typeface="Times New Roman"/>
                <a:ea typeface="Times New Roman"/>
                <a:cs typeface="Times New Roman"/>
                <a:sym typeface="Times New Roman"/>
              </a:rPr>
              <a:t>Anas platyrhynchos</a:t>
            </a:r>
            <a:r>
              <a:rPr lang="en" sz="1200">
                <a:solidFill>
                  <a:schemeClr val="dk1"/>
                </a:solidFill>
                <a:latin typeface="Times New Roman"/>
                <a:ea typeface="Times New Roman"/>
                <a:cs typeface="Times New Roman"/>
                <a:sym typeface="Times New Roman"/>
              </a:rPr>
              <a:t> is found in 15+ landscapes marshes, bogs, riverine floodplains, beaver ponds, lakes, reservoirs, ponds, city parks, farms, estuaries, prairie potholes, ephemeral wetlands, roadside ditches, pastures, croplands and rice fields </a:t>
            </a:r>
            <a:r>
              <a:rPr lang="en" sz="1200">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(Cornell Lab of Ornithology, 2022)</a:t>
            </a: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marL="457200" lvl="0" indent="-304800" algn="l" rtl="0">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Tony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90e03372fc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90e03372fc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Sydney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90e03372fc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90e03372f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Largest populations split between dabbling ducks and diving ducks. Only the mallard is used in creating hunting quotas</a:t>
            </a:r>
            <a:endParaRPr/>
          </a:p>
          <a:p>
            <a:pPr marL="0" lvl="0" indent="0" algn="l" rtl="0">
              <a:spcBef>
                <a:spcPts val="0"/>
              </a:spcBef>
              <a:spcAft>
                <a:spcPts val="0"/>
              </a:spcAft>
              <a:buNone/>
            </a:pPr>
            <a:r>
              <a:rPr lang="en"/>
              <a:t>Sydney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90e03372fc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90e03372fc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Erik: Because of unsustainable harvesting practices, mallards have seen a significant decline in population in recent years, despite the conservation focus placed upon them.</a:t>
            </a:r>
            <a:endParaRPr/>
          </a:p>
          <a:p>
            <a:pPr marL="0" lvl="0" indent="0" algn="l" rtl="0">
              <a:spcBef>
                <a:spcPts val="0"/>
              </a:spcBef>
              <a:spcAft>
                <a:spcPts val="0"/>
              </a:spcAft>
              <a:buNone/>
            </a:pPr>
            <a:r>
              <a:rPr lang="en"/>
              <a:t>The mallard is also hybridizing with other ducks such as the black duck, northern shoveler, green wing teal and American wigeon, leading to some issues with management especially involving the loss of the pure black duck populations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90e03372fc_1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90e03372fc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Erik: Waterfowl management professionals and organizations like Ducks Unlimited have seen these issues and have begun to introduce more species into the creation of harvest and management plans. 4 more species are now being commonly used to set hunting limits: green winged teal, wood ducks, ring necked ducks and goldeneyes.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90e03372fc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90e03372fc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Alex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90e03372fc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90e03372fc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rgbClr val="1C1D1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www.zotero.org/google-docs/?p3sRIZ" TargetMode="External"/><Relationship Id="rId5" Type="http://schemas.openxmlformats.org/officeDocument/2006/relationships/hyperlink" Target="https://www.zotero.org/google-docs/?FbAnDF"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hyperlink" Target="http://www.nationalgeographic.com/animals/birds/facts/mallard" TargetMode="External"/><Relationship Id="rId13" Type="http://schemas.openxmlformats.org/officeDocument/2006/relationships/hyperlink" Target="https://deltawaterfowl.org/2022-duck-survey-numbers-released/" TargetMode="External"/><Relationship Id="rId3" Type="http://schemas.openxmlformats.org/officeDocument/2006/relationships/hyperlink" Target="https://www.zotero.org/google-docs/?Yhh8Gv" TargetMode="External"/><Relationship Id="rId7" Type="http://schemas.openxmlformats.org/officeDocument/2006/relationships/hyperlink" Target="http://www.ducks.org/hunting/waterfowl-hunting-regulations/how-the-seasons-are-set" TargetMode="External"/><Relationship Id="rId12" Type="http://schemas.openxmlformats.org/officeDocument/2006/relationships/hyperlink" Target="https://www.crowrivermedia.com/hutchinsonleader/news/entertainment/more-to-the-story-a-bit-of-duck-hunting-history/article_b9eb5971-7e5f-58b9-b883-b73d64b54880.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s://www.esf.edu/communications/view2.asp?newsID=8567" TargetMode="External"/><Relationship Id="rId11" Type="http://schemas.openxmlformats.org/officeDocument/2006/relationships/hyperlink" Target="https://snakes-stims.tumblr.com/post/650944434187436032/mallard-ducks-1-2-3-4-5-6" TargetMode="External"/><Relationship Id="rId5" Type="http://schemas.openxmlformats.org/officeDocument/2006/relationships/hyperlink" Target="https://www.ducks.org/conservation/waterfowl-surveys/2022/duck-numbers" TargetMode="External"/><Relationship Id="rId10" Type="http://schemas.openxmlformats.org/officeDocument/2006/relationships/hyperlink" Target="https://www.uaf.edu/toolik/edc/guides/bird-guide.php?bird_id=21" TargetMode="External"/><Relationship Id="rId4" Type="http://schemas.openxmlformats.org/officeDocument/2006/relationships/hyperlink" Target="http://www.ducks.org" TargetMode="External"/><Relationship Id="rId9" Type="http://schemas.openxmlformats.org/officeDocument/2006/relationships/hyperlink" Target="https://www.allaboutbirds.org/guide/Mallard/lifehistory" TargetMode="External"/><Relationship Id="rId14" Type="http://schemas.openxmlformats.org/officeDocument/2006/relationships/hyperlink" Target="https://www.ducks.org/conservation/waterfowl-research-science/waterfowl-hybri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114225" y="261185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Mallards = Model for all Ducks</a:t>
            </a:r>
            <a:endParaRPr/>
          </a:p>
        </p:txBody>
      </p:sp>
      <p:sp>
        <p:nvSpPr>
          <p:cNvPr id="135" name="Google Shape;135;p13"/>
          <p:cNvSpPr txBox="1">
            <a:spLocks noGrp="1"/>
          </p:cNvSpPr>
          <p:nvPr>
            <p:ph type="subTitle" idx="1"/>
          </p:nvPr>
        </p:nvSpPr>
        <p:spPr>
          <a:xfrm>
            <a:off x="5428075" y="4190750"/>
            <a:ext cx="3470700" cy="5061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None/>
            </a:pPr>
            <a:r>
              <a:rPr lang="en" sz="1600"/>
              <a:t>By: Alex Schmidt, Erik Heidenfelder, Sydney White, Jacob Painter, Tony Vadney</a:t>
            </a:r>
            <a:endParaRPr sz="1600"/>
          </a:p>
        </p:txBody>
      </p:sp>
      <p:sp>
        <p:nvSpPr>
          <p:cNvPr id="136" name="Google Shape;136;p13"/>
          <p:cNvSpPr txBox="1"/>
          <p:nvPr/>
        </p:nvSpPr>
        <p:spPr>
          <a:xfrm>
            <a:off x="1555750" y="3615125"/>
            <a:ext cx="2416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7" name="Google Shape;137;p13"/>
          <p:cNvSpPr txBox="1"/>
          <p:nvPr/>
        </p:nvSpPr>
        <p:spPr>
          <a:xfrm>
            <a:off x="5857913" y="2611850"/>
            <a:ext cx="358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Cheryl Howell,2022</a:t>
            </a:r>
            <a:endParaRPr>
              <a:solidFill>
                <a:schemeClr val="dk1"/>
              </a:solidFill>
            </a:endParaRPr>
          </a:p>
        </p:txBody>
      </p:sp>
      <p:pic>
        <p:nvPicPr>
          <p:cNvPr id="138" name="Google Shape;138;p13"/>
          <p:cNvPicPr preferRelativeResize="0"/>
          <p:nvPr/>
        </p:nvPicPr>
        <p:blipFill>
          <a:blip r:embed="rId3">
            <a:alphaModFix/>
          </a:blip>
          <a:stretch>
            <a:fillRect/>
          </a:stretch>
        </p:blipFill>
        <p:spPr>
          <a:xfrm>
            <a:off x="0" y="0"/>
            <a:ext cx="3302000" cy="2202900"/>
          </a:xfrm>
          <a:prstGeom prst="rect">
            <a:avLst/>
          </a:prstGeom>
          <a:noFill/>
          <a:ln>
            <a:noFill/>
          </a:ln>
        </p:spPr>
      </p:pic>
      <p:pic>
        <p:nvPicPr>
          <p:cNvPr id="139" name="Google Shape;139;p13"/>
          <p:cNvPicPr preferRelativeResize="0"/>
          <p:nvPr/>
        </p:nvPicPr>
        <p:blipFill>
          <a:blip r:embed="rId4">
            <a:alphaModFix/>
          </a:blip>
          <a:stretch>
            <a:fillRect/>
          </a:stretch>
        </p:blipFill>
        <p:spPr>
          <a:xfrm>
            <a:off x="4948012" y="0"/>
            <a:ext cx="4195989" cy="2202901"/>
          </a:xfrm>
          <a:prstGeom prst="rect">
            <a:avLst/>
          </a:prstGeom>
          <a:noFill/>
          <a:ln>
            <a:noFill/>
          </a:ln>
        </p:spPr>
      </p:pic>
      <p:sp>
        <p:nvSpPr>
          <p:cNvPr id="140" name="Google Shape;140;p13"/>
          <p:cNvSpPr txBox="1"/>
          <p:nvPr/>
        </p:nvSpPr>
        <p:spPr>
          <a:xfrm>
            <a:off x="8332600" y="2202900"/>
            <a:ext cx="811200" cy="3078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lt1"/>
                </a:solidFill>
                <a:latin typeface="Lato"/>
                <a:ea typeface="Lato"/>
                <a:cs typeface="Lato"/>
                <a:sym typeface="Lato"/>
              </a:rPr>
              <a:t>Robert Adam</a:t>
            </a:r>
            <a:r>
              <a:rPr lang="en" sz="800">
                <a:solidFill>
                  <a:schemeClr val="lt1"/>
                </a:solidFill>
                <a:latin typeface="Lato"/>
                <a:ea typeface="Lato"/>
                <a:cs typeface="Lato"/>
                <a:sym typeface="Lato"/>
              </a:rPr>
              <a:t>i </a:t>
            </a:r>
            <a:endParaRPr sz="800">
              <a:solidFill>
                <a:schemeClr val="lt1"/>
              </a:solidFill>
              <a:latin typeface="Lato"/>
              <a:ea typeface="Lato"/>
              <a:cs typeface="Lato"/>
              <a:sym typeface="Lato"/>
            </a:endParaRPr>
          </a:p>
        </p:txBody>
      </p:sp>
      <p:sp>
        <p:nvSpPr>
          <p:cNvPr id="141" name="Google Shape;141;p13"/>
          <p:cNvSpPr txBox="1"/>
          <p:nvPr/>
        </p:nvSpPr>
        <p:spPr>
          <a:xfrm>
            <a:off x="0" y="2202900"/>
            <a:ext cx="613800" cy="2925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lt1"/>
                </a:solidFill>
                <a:latin typeface="Lato"/>
                <a:ea typeface="Lato"/>
                <a:cs typeface="Lato"/>
                <a:sym typeface="Lato"/>
              </a:rPr>
              <a:t>Jill Staake</a:t>
            </a:r>
            <a:endParaRPr sz="7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Problem</a:t>
            </a:r>
            <a:endParaRPr/>
          </a:p>
        </p:txBody>
      </p:sp>
      <p:sp>
        <p:nvSpPr>
          <p:cNvPr id="147" name="Google Shape;147;p14"/>
          <p:cNvSpPr txBox="1">
            <a:spLocks noGrp="1"/>
          </p:cNvSpPr>
          <p:nvPr>
            <p:ph type="body" idx="1"/>
          </p:nvPr>
        </p:nvSpPr>
        <p:spPr>
          <a:xfrm>
            <a:off x="1052550" y="1116150"/>
            <a:ext cx="4683600" cy="33102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0"/>
              </a:spcBef>
              <a:spcAft>
                <a:spcPts val="0"/>
              </a:spcAft>
              <a:buSzPts val="1300"/>
              <a:buChar char="●"/>
            </a:pPr>
            <a:r>
              <a:rPr lang="en"/>
              <a:t>Mallards are the most abundant species of ducks in America </a:t>
            </a:r>
            <a:r>
              <a:rPr lang="en" baseline="30000"/>
              <a:t>9</a:t>
            </a:r>
            <a:endParaRPr/>
          </a:p>
          <a:p>
            <a:pPr marL="914400" lvl="1" indent="-298450" algn="l" rtl="0">
              <a:lnSpc>
                <a:spcPct val="150000"/>
              </a:lnSpc>
              <a:spcBef>
                <a:spcPts val="0"/>
              </a:spcBef>
              <a:spcAft>
                <a:spcPts val="0"/>
              </a:spcAft>
              <a:buSzPts val="1100"/>
              <a:buChar char="○"/>
            </a:pPr>
            <a:r>
              <a:rPr lang="en"/>
              <a:t>Mallards are commonly used as the harvesting quota for all other species of duck</a:t>
            </a:r>
            <a:endParaRPr/>
          </a:p>
          <a:p>
            <a:pPr marL="914400" lvl="1" indent="-298450" algn="l" rtl="0">
              <a:lnSpc>
                <a:spcPct val="150000"/>
              </a:lnSpc>
              <a:spcBef>
                <a:spcPts val="0"/>
              </a:spcBef>
              <a:spcAft>
                <a:spcPts val="0"/>
              </a:spcAft>
              <a:buSzPts val="1100"/>
              <a:buChar char="○"/>
            </a:pPr>
            <a:r>
              <a:rPr lang="en"/>
              <a:t>Not only used for conservation of dabbling ducks 		 diving ducks too</a:t>
            </a:r>
            <a:endParaRPr/>
          </a:p>
          <a:p>
            <a:pPr marL="457200" lvl="0" indent="-311150" algn="l" rtl="0">
              <a:lnSpc>
                <a:spcPct val="150000"/>
              </a:lnSpc>
              <a:spcBef>
                <a:spcPts val="0"/>
              </a:spcBef>
              <a:spcAft>
                <a:spcPts val="0"/>
              </a:spcAft>
              <a:buSzPts val="1300"/>
              <a:buChar char="●"/>
            </a:pPr>
            <a:r>
              <a:rPr lang="en"/>
              <a:t>The harvest quota affects all the other groups that include geese and waterfowl with different ecological niches.</a:t>
            </a:r>
            <a:endParaRPr/>
          </a:p>
          <a:p>
            <a:pPr marL="0" lvl="0" indent="0" algn="l" rtl="0">
              <a:spcBef>
                <a:spcPts val="1200"/>
              </a:spcBef>
              <a:spcAft>
                <a:spcPts val="1200"/>
              </a:spcAft>
              <a:buNone/>
            </a:pPr>
            <a:endParaRPr/>
          </a:p>
        </p:txBody>
      </p:sp>
      <p:pic>
        <p:nvPicPr>
          <p:cNvPr id="148" name="Google Shape;148;p14"/>
          <p:cNvPicPr preferRelativeResize="0"/>
          <p:nvPr/>
        </p:nvPicPr>
        <p:blipFill>
          <a:blip r:embed="rId3">
            <a:alphaModFix/>
          </a:blip>
          <a:stretch>
            <a:fillRect/>
          </a:stretch>
        </p:blipFill>
        <p:spPr>
          <a:xfrm>
            <a:off x="5715000" y="2571763"/>
            <a:ext cx="3429000" cy="2571737"/>
          </a:xfrm>
          <a:prstGeom prst="rect">
            <a:avLst/>
          </a:prstGeom>
          <a:noFill/>
          <a:ln>
            <a:noFill/>
          </a:ln>
        </p:spPr>
      </p:pic>
      <p:sp>
        <p:nvSpPr>
          <p:cNvPr id="149" name="Google Shape;149;p14"/>
          <p:cNvSpPr/>
          <p:nvPr/>
        </p:nvSpPr>
        <p:spPr>
          <a:xfrm>
            <a:off x="1964250" y="2571750"/>
            <a:ext cx="543300" cy="148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txBox="1"/>
          <p:nvPr/>
        </p:nvSpPr>
        <p:spPr>
          <a:xfrm>
            <a:off x="5961950" y="4915175"/>
            <a:ext cx="34290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solidFill>
                  <a:schemeClr val="dk2"/>
                </a:solidFill>
                <a:latin typeface="Lato"/>
                <a:ea typeface="Lato"/>
                <a:cs typeface="Lato"/>
                <a:sym typeface="Lato"/>
              </a:rPr>
              <a:t>Warner Bros. Entertainment</a:t>
            </a:r>
            <a:endParaRPr sz="600">
              <a:solidFill>
                <a:schemeClr val="dk2"/>
              </a:solidFill>
              <a:latin typeface="Lato"/>
              <a:ea typeface="Lato"/>
              <a:cs typeface="Lato"/>
              <a:sym typeface="Lato"/>
            </a:endParaRPr>
          </a:p>
        </p:txBody>
      </p:sp>
      <p:sp>
        <p:nvSpPr>
          <p:cNvPr id="151" name="Google Shape;151;p14"/>
          <p:cNvSpPr txBox="1"/>
          <p:nvPr/>
        </p:nvSpPr>
        <p:spPr>
          <a:xfrm>
            <a:off x="0" y="4804800"/>
            <a:ext cx="2462100" cy="338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1200"/>
              </a:spcAft>
              <a:buNone/>
            </a:pPr>
            <a:r>
              <a:rPr lang="en" sz="1000">
                <a:solidFill>
                  <a:schemeClr val="lt1"/>
                </a:solidFill>
                <a:latin typeface="Lato"/>
                <a:ea typeface="Lato"/>
                <a:cs typeface="Lato"/>
                <a:sym typeface="Lato"/>
              </a:rPr>
              <a:t>(National Geographic 2010)</a:t>
            </a:r>
            <a:r>
              <a:rPr lang="en" sz="1000" baseline="30000">
                <a:solidFill>
                  <a:schemeClr val="lt1"/>
                </a:solidFill>
                <a:latin typeface="Lato"/>
                <a:ea typeface="Lato"/>
                <a:cs typeface="Lato"/>
                <a:sym typeface="Lato"/>
              </a:rPr>
              <a:t>9</a:t>
            </a:r>
            <a:endParaRPr sz="1100" baseline="300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5"/>
          <p:cNvSpPr/>
          <p:nvPr/>
        </p:nvSpPr>
        <p:spPr>
          <a:xfrm>
            <a:off x="-8777" y="2617600"/>
            <a:ext cx="1913700" cy="2526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Ecology of the Mallard (</a:t>
            </a:r>
            <a:r>
              <a:rPr lang="en" i="1">
                <a:latin typeface="Times New Roman"/>
                <a:ea typeface="Times New Roman"/>
                <a:cs typeface="Times New Roman"/>
                <a:sym typeface="Times New Roman"/>
              </a:rPr>
              <a:t>Anas platyrhynchos</a:t>
            </a:r>
            <a:r>
              <a:rPr lang="en">
                <a:latin typeface="Times New Roman"/>
                <a:ea typeface="Times New Roman"/>
                <a:cs typeface="Times New Roman"/>
                <a:sym typeface="Times New Roman"/>
              </a:rPr>
              <a:t>)</a:t>
            </a:r>
            <a:endParaRPr sz="3600"/>
          </a:p>
        </p:txBody>
      </p:sp>
      <p:sp>
        <p:nvSpPr>
          <p:cNvPr id="158" name="Google Shape;158;p15"/>
          <p:cNvSpPr txBox="1">
            <a:spLocks noGrp="1"/>
          </p:cNvSpPr>
          <p:nvPr>
            <p:ph type="body" idx="1"/>
          </p:nvPr>
        </p:nvSpPr>
        <p:spPr>
          <a:xfrm>
            <a:off x="1262200" y="1066625"/>
            <a:ext cx="7038900" cy="2911200"/>
          </a:xfrm>
          <a:prstGeom prst="rect">
            <a:avLst/>
          </a:prstGeom>
        </p:spPr>
        <p:txBody>
          <a:bodyPr spcFirstLastPara="1" wrap="square" lIns="91425" tIns="91425" rIns="91425" bIns="91425" anchor="t" anchorCtr="0">
            <a:normAutofit/>
          </a:bodyPr>
          <a:lstStyle/>
          <a:p>
            <a:pPr marL="457200" lvl="0" indent="-311150" algn="l" rtl="0">
              <a:lnSpc>
                <a:spcPct val="150000"/>
              </a:lnSpc>
              <a:spcBef>
                <a:spcPts val="0"/>
              </a:spcBef>
              <a:spcAft>
                <a:spcPts val="0"/>
              </a:spcAft>
              <a:buSzPts val="1300"/>
              <a:buChar char="●"/>
            </a:pPr>
            <a:r>
              <a:rPr lang="en" sz="1200"/>
              <a:t>One of the largest ranges of any duck in North America, from the highest latitudes in Alaska and Greenland down into Mexico and the Bahamas </a:t>
            </a:r>
            <a:r>
              <a:rPr lang="en" sz="1200" baseline="30000"/>
              <a:t>2</a:t>
            </a:r>
            <a:endParaRPr sz="1200" i="1" baseline="30000"/>
          </a:p>
          <a:p>
            <a:pPr marL="457200" lvl="0" indent="-311150" algn="l" rtl="0">
              <a:lnSpc>
                <a:spcPct val="150000"/>
              </a:lnSpc>
              <a:spcBef>
                <a:spcPts val="0"/>
              </a:spcBef>
              <a:spcAft>
                <a:spcPts val="0"/>
              </a:spcAft>
              <a:buSzPts val="1300"/>
              <a:buChar char="●"/>
            </a:pPr>
            <a:r>
              <a:rPr lang="en" sz="1200"/>
              <a:t>Found in: </a:t>
            </a:r>
            <a:endParaRPr sz="1200"/>
          </a:p>
          <a:p>
            <a:pPr marL="914400" lvl="1" indent="-298450" algn="l" rtl="0">
              <a:lnSpc>
                <a:spcPct val="150000"/>
              </a:lnSpc>
              <a:spcBef>
                <a:spcPts val="0"/>
              </a:spcBef>
              <a:spcAft>
                <a:spcPts val="0"/>
              </a:spcAft>
              <a:buSzPts val="1100"/>
              <a:buChar char="○"/>
            </a:pPr>
            <a:r>
              <a:rPr lang="en" sz="1200"/>
              <a:t>Natural Landscapes: Marshes, bogs, riverine floodplains, beaver ponds, lakes, prairie potholes, ephemeral wetlands </a:t>
            </a:r>
            <a:r>
              <a:rPr lang="en" sz="1200" baseline="30000"/>
              <a:t>12</a:t>
            </a:r>
            <a:endParaRPr sz="1200" baseline="30000"/>
          </a:p>
          <a:p>
            <a:pPr marL="914400" lvl="1" indent="-298450" algn="l" rtl="0">
              <a:lnSpc>
                <a:spcPct val="150000"/>
              </a:lnSpc>
              <a:spcBef>
                <a:spcPts val="0"/>
              </a:spcBef>
              <a:spcAft>
                <a:spcPts val="0"/>
              </a:spcAft>
              <a:buSzPts val="1100"/>
              <a:buChar char="○"/>
            </a:pPr>
            <a:r>
              <a:rPr lang="en" sz="1200"/>
              <a:t>Built areas: reservoirs, ponds, city parks, farms, roadside ditches, pastures, croplands and rice fields </a:t>
            </a:r>
            <a:r>
              <a:rPr lang="en" sz="1200" baseline="30000"/>
              <a:t>12</a:t>
            </a:r>
            <a:endParaRPr sz="1200"/>
          </a:p>
          <a:p>
            <a:pPr marL="0" lvl="0" indent="0" algn="l" rtl="0">
              <a:lnSpc>
                <a:spcPct val="150000"/>
              </a:lnSpc>
              <a:spcBef>
                <a:spcPts val="1400"/>
              </a:spcBef>
              <a:spcAft>
                <a:spcPts val="1400"/>
              </a:spcAft>
              <a:buNone/>
            </a:pPr>
            <a:endParaRPr sz="1200">
              <a:latin typeface="Times New Roman"/>
              <a:ea typeface="Times New Roman"/>
              <a:cs typeface="Times New Roman"/>
              <a:sym typeface="Times New Roman"/>
            </a:endParaRPr>
          </a:p>
        </p:txBody>
      </p:sp>
      <p:pic>
        <p:nvPicPr>
          <p:cNvPr id="159" name="Google Shape;159;p15"/>
          <p:cNvPicPr preferRelativeResize="0"/>
          <p:nvPr/>
        </p:nvPicPr>
        <p:blipFill>
          <a:blip r:embed="rId3">
            <a:alphaModFix/>
          </a:blip>
          <a:stretch>
            <a:fillRect/>
          </a:stretch>
        </p:blipFill>
        <p:spPr>
          <a:xfrm>
            <a:off x="6747525" y="2747025"/>
            <a:ext cx="2396475" cy="2396475"/>
          </a:xfrm>
          <a:prstGeom prst="rect">
            <a:avLst/>
          </a:prstGeom>
          <a:noFill/>
          <a:ln>
            <a:noFill/>
          </a:ln>
        </p:spPr>
      </p:pic>
      <p:pic>
        <p:nvPicPr>
          <p:cNvPr id="160" name="Google Shape;160;p15"/>
          <p:cNvPicPr preferRelativeResize="0"/>
          <p:nvPr/>
        </p:nvPicPr>
        <p:blipFill>
          <a:blip r:embed="rId4">
            <a:alphaModFix/>
          </a:blip>
          <a:stretch>
            <a:fillRect/>
          </a:stretch>
        </p:blipFill>
        <p:spPr>
          <a:xfrm>
            <a:off x="-28225" y="2692575"/>
            <a:ext cx="1913700" cy="2210757"/>
          </a:xfrm>
          <a:prstGeom prst="rect">
            <a:avLst/>
          </a:prstGeom>
          <a:noFill/>
          <a:ln>
            <a:noFill/>
          </a:ln>
        </p:spPr>
      </p:pic>
      <p:sp>
        <p:nvSpPr>
          <p:cNvPr id="161" name="Google Shape;161;p15"/>
          <p:cNvSpPr txBox="1"/>
          <p:nvPr/>
        </p:nvSpPr>
        <p:spPr>
          <a:xfrm>
            <a:off x="-28225" y="4882000"/>
            <a:ext cx="2956200" cy="26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
                <a:latin typeface="Lato"/>
                <a:ea typeface="Lato"/>
                <a:cs typeface="Lato"/>
                <a:sym typeface="Lato"/>
              </a:rPr>
              <a:t>University of Alaska Fairbanks</a:t>
            </a:r>
            <a:endParaRPr sz="500">
              <a:latin typeface="Lato"/>
              <a:ea typeface="Lato"/>
              <a:cs typeface="Lato"/>
              <a:sym typeface="Lato"/>
            </a:endParaRPr>
          </a:p>
        </p:txBody>
      </p:sp>
      <p:sp>
        <p:nvSpPr>
          <p:cNvPr id="162" name="Google Shape;162;p15"/>
          <p:cNvSpPr txBox="1"/>
          <p:nvPr/>
        </p:nvSpPr>
        <p:spPr>
          <a:xfrm>
            <a:off x="8586600" y="4851000"/>
            <a:ext cx="19137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latin typeface="Lato"/>
                <a:ea typeface="Lato"/>
                <a:cs typeface="Lato"/>
                <a:sym typeface="Lato"/>
              </a:rPr>
              <a:t>Tumblr</a:t>
            </a:r>
            <a:endParaRPr sz="700">
              <a:latin typeface="Lato"/>
              <a:ea typeface="Lato"/>
              <a:cs typeface="Lato"/>
              <a:sym typeface="Lato"/>
            </a:endParaRPr>
          </a:p>
        </p:txBody>
      </p:sp>
      <p:sp>
        <p:nvSpPr>
          <p:cNvPr id="163" name="Google Shape;163;p15"/>
          <p:cNvSpPr txBox="1"/>
          <p:nvPr/>
        </p:nvSpPr>
        <p:spPr>
          <a:xfrm>
            <a:off x="2015225" y="4443650"/>
            <a:ext cx="2664600" cy="702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100">
                <a:solidFill>
                  <a:schemeClr val="lt1"/>
                </a:solidFill>
              </a:rPr>
              <a:t>(</a:t>
            </a:r>
            <a:r>
              <a:rPr lang="en" sz="900">
                <a:solidFill>
                  <a:schemeClr val="lt1"/>
                </a:solidFill>
                <a:uFill>
                  <a:noFill/>
                </a:uFill>
                <a:latin typeface="Lato"/>
                <a:ea typeface="Lato"/>
                <a:cs typeface="Lato"/>
                <a:sym typeface="Lato"/>
                <a:hlinkClick r:id="rId5">
                  <a:extLst>
                    <a:ext uri="{A12FA001-AC4F-418D-AE19-62706E023703}">
                      <ahyp:hlinkClr xmlns:ahyp="http://schemas.microsoft.com/office/drawing/2018/hyperlinkcolor" val="tx"/>
                    </a:ext>
                  </a:extLst>
                </a:hlinkClick>
              </a:rPr>
              <a:t>Bent 1987</a:t>
            </a:r>
            <a:r>
              <a:rPr lang="en" sz="1100">
                <a:solidFill>
                  <a:schemeClr val="lt1"/>
                </a:solidFill>
                <a:latin typeface="Lato"/>
                <a:ea typeface="Lato"/>
                <a:cs typeface="Lato"/>
                <a:sym typeface="Lato"/>
              </a:rPr>
              <a:t>)</a:t>
            </a:r>
            <a:r>
              <a:rPr lang="en" sz="1100" baseline="30000">
                <a:solidFill>
                  <a:schemeClr val="lt1"/>
                </a:solidFill>
                <a:latin typeface="Lato"/>
                <a:ea typeface="Lato"/>
                <a:cs typeface="Lato"/>
                <a:sym typeface="Lato"/>
              </a:rPr>
              <a:t>2</a:t>
            </a:r>
            <a:endParaRPr sz="1100" baseline="30000">
              <a:solidFill>
                <a:schemeClr val="lt1"/>
              </a:solidFill>
              <a:latin typeface="Lato"/>
              <a:ea typeface="Lato"/>
              <a:cs typeface="Lato"/>
              <a:sym typeface="Lato"/>
            </a:endParaRPr>
          </a:p>
          <a:p>
            <a:pPr marL="0" lvl="0" indent="0" algn="l" rtl="0">
              <a:lnSpc>
                <a:spcPct val="100000"/>
              </a:lnSpc>
              <a:spcBef>
                <a:spcPts val="1400"/>
              </a:spcBef>
              <a:spcAft>
                <a:spcPts val="1400"/>
              </a:spcAft>
              <a:buNone/>
            </a:pPr>
            <a:r>
              <a:rPr lang="en" sz="900">
                <a:solidFill>
                  <a:schemeClr val="lt1"/>
                </a:solidFill>
                <a:uFill>
                  <a:noFill/>
                </a:uFill>
                <a:latin typeface="Lato"/>
                <a:ea typeface="Lato"/>
                <a:cs typeface="Lato"/>
                <a:sym typeface="Lato"/>
                <a:hlinkClick r:id="rId6">
                  <a:extLst>
                    <a:ext uri="{A12FA001-AC4F-418D-AE19-62706E023703}">
                      <ahyp:hlinkClr xmlns:ahyp="http://schemas.microsoft.com/office/drawing/2018/hyperlinkcolor" val="tx"/>
                    </a:ext>
                  </a:extLst>
                </a:hlinkClick>
              </a:rPr>
              <a:t>(Cornell Lab of Ornithology, 2022)</a:t>
            </a:r>
            <a:r>
              <a:rPr lang="en" sz="1100" baseline="30000">
                <a:solidFill>
                  <a:schemeClr val="lt1"/>
                </a:solidFill>
                <a:latin typeface="Lato"/>
                <a:ea typeface="Lato"/>
                <a:cs typeface="Lato"/>
                <a:sym typeface="Lato"/>
              </a:rPr>
              <a:t>12</a:t>
            </a:r>
            <a:endParaRPr sz="1100" baseline="300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sp>
        <p:nvSpPr>
          <p:cNvPr id="169" name="Google Shape;169;p16"/>
          <p:cNvSpPr txBox="1">
            <a:spLocks noGrp="1"/>
          </p:cNvSpPr>
          <p:nvPr>
            <p:ph type="body" idx="1"/>
          </p:nvPr>
        </p:nvSpPr>
        <p:spPr>
          <a:xfrm>
            <a:off x="1297500" y="100460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Ducks have been hunted since prehistoric times </a:t>
            </a:r>
            <a:r>
              <a:rPr lang="en" baseline="30000"/>
              <a:t>3</a:t>
            </a:r>
            <a:r>
              <a:rPr lang="en"/>
              <a:t>. </a:t>
            </a:r>
            <a:endParaRPr/>
          </a:p>
          <a:p>
            <a:pPr marL="457200" lvl="0" indent="-311150" algn="l" rtl="0">
              <a:spcBef>
                <a:spcPts val="0"/>
              </a:spcBef>
              <a:spcAft>
                <a:spcPts val="0"/>
              </a:spcAft>
              <a:buSzPts val="1300"/>
              <a:buChar char="●"/>
            </a:pPr>
            <a:r>
              <a:rPr lang="en"/>
              <a:t>In  the United States, ducks and other bird species were hunted heavily in the  late 18th and 19th century for food and feathers </a:t>
            </a:r>
            <a:r>
              <a:rPr lang="en" baseline="30000"/>
              <a:t>3</a:t>
            </a:r>
            <a:endParaRPr/>
          </a:p>
          <a:p>
            <a:pPr marL="914400" lvl="1" indent="-298450" algn="l" rtl="0">
              <a:spcBef>
                <a:spcPts val="0"/>
              </a:spcBef>
              <a:spcAft>
                <a:spcPts val="0"/>
              </a:spcAft>
              <a:buSzPts val="1100"/>
              <a:buChar char="○"/>
            </a:pPr>
            <a:r>
              <a:rPr lang="en"/>
              <a:t>Conservationists began to protect mallards and other species from overharvesting </a:t>
            </a:r>
            <a:r>
              <a:rPr lang="en" sz="1300" baseline="30000"/>
              <a:t>3,10</a:t>
            </a:r>
            <a:endParaRPr sz="1300" baseline="30000"/>
          </a:p>
          <a:p>
            <a:pPr marL="914400" lvl="1" indent="-298450" algn="l" rtl="0">
              <a:spcBef>
                <a:spcPts val="0"/>
              </a:spcBef>
              <a:spcAft>
                <a:spcPts val="0"/>
              </a:spcAft>
              <a:buSzPts val="1100"/>
              <a:buChar char="○"/>
            </a:pPr>
            <a:r>
              <a:rPr lang="en"/>
              <a:t>USFWS created adaptive harvest management plans as a response to the conservation efforts </a:t>
            </a:r>
            <a:r>
              <a:rPr lang="en" baseline="30000"/>
              <a:t>8,10</a:t>
            </a:r>
            <a:endParaRPr baseline="30000"/>
          </a:p>
          <a:p>
            <a:pPr marL="457200" lvl="0" indent="0" algn="l" rtl="0">
              <a:spcBef>
                <a:spcPts val="1200"/>
              </a:spcBef>
              <a:spcAft>
                <a:spcPts val="1200"/>
              </a:spcAft>
              <a:buNone/>
            </a:pPr>
            <a:endParaRPr>
              <a:solidFill>
                <a:schemeClr val="dk2"/>
              </a:solidFill>
              <a:latin typeface="Times New Roman"/>
              <a:ea typeface="Times New Roman"/>
              <a:cs typeface="Times New Roman"/>
              <a:sym typeface="Times New Roman"/>
            </a:endParaRPr>
          </a:p>
        </p:txBody>
      </p:sp>
      <p:pic>
        <p:nvPicPr>
          <p:cNvPr id="170" name="Google Shape;170;p16"/>
          <p:cNvPicPr preferRelativeResize="0"/>
          <p:nvPr/>
        </p:nvPicPr>
        <p:blipFill>
          <a:blip r:embed="rId3">
            <a:alphaModFix/>
          </a:blip>
          <a:stretch>
            <a:fillRect/>
          </a:stretch>
        </p:blipFill>
        <p:spPr>
          <a:xfrm>
            <a:off x="5453953" y="2394800"/>
            <a:ext cx="3690051" cy="2459426"/>
          </a:xfrm>
          <a:prstGeom prst="rect">
            <a:avLst/>
          </a:prstGeom>
          <a:noFill/>
          <a:ln>
            <a:noFill/>
          </a:ln>
        </p:spPr>
      </p:pic>
      <p:pic>
        <p:nvPicPr>
          <p:cNvPr id="171" name="Google Shape;171;p16"/>
          <p:cNvPicPr preferRelativeResize="0"/>
          <p:nvPr/>
        </p:nvPicPr>
        <p:blipFill>
          <a:blip r:embed="rId4">
            <a:alphaModFix/>
          </a:blip>
          <a:stretch>
            <a:fillRect/>
          </a:stretch>
        </p:blipFill>
        <p:spPr>
          <a:xfrm>
            <a:off x="-2" y="2394801"/>
            <a:ext cx="4600902" cy="2459425"/>
          </a:xfrm>
          <a:prstGeom prst="rect">
            <a:avLst/>
          </a:prstGeom>
          <a:noFill/>
          <a:ln>
            <a:noFill/>
          </a:ln>
        </p:spPr>
      </p:pic>
      <p:sp>
        <p:nvSpPr>
          <p:cNvPr id="172" name="Google Shape;172;p16"/>
          <p:cNvSpPr txBox="1"/>
          <p:nvPr/>
        </p:nvSpPr>
        <p:spPr>
          <a:xfrm>
            <a:off x="98775" y="4515525"/>
            <a:ext cx="2166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2"/>
                </a:solidFill>
                <a:latin typeface="Lato"/>
                <a:ea typeface="Lato"/>
                <a:cs typeface="Lato"/>
                <a:sym typeface="Lato"/>
              </a:rPr>
              <a:t>Hutchinson Leader</a:t>
            </a:r>
            <a:endParaRPr sz="1000">
              <a:solidFill>
                <a:schemeClr val="dk2"/>
              </a:solidFill>
              <a:latin typeface="Lato"/>
              <a:ea typeface="Lato"/>
              <a:cs typeface="Lato"/>
              <a:sym typeface="Lato"/>
            </a:endParaRPr>
          </a:p>
        </p:txBody>
      </p:sp>
      <p:sp>
        <p:nvSpPr>
          <p:cNvPr id="173" name="Google Shape;173;p16"/>
          <p:cNvSpPr txBox="1"/>
          <p:nvPr/>
        </p:nvSpPr>
        <p:spPr>
          <a:xfrm>
            <a:off x="5453950" y="4484775"/>
            <a:ext cx="1686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Lato"/>
                <a:ea typeface="Lato"/>
                <a:cs typeface="Lato"/>
                <a:sym typeface="Lato"/>
              </a:rPr>
              <a:t>Ducks Unlimited</a:t>
            </a:r>
            <a:endParaRPr>
              <a:solidFill>
                <a:schemeClr val="dk2"/>
              </a:solidFill>
              <a:latin typeface="Lato"/>
              <a:ea typeface="Lato"/>
              <a:cs typeface="Lato"/>
              <a:sym typeface="Lato"/>
            </a:endParaRPr>
          </a:p>
        </p:txBody>
      </p:sp>
      <p:sp>
        <p:nvSpPr>
          <p:cNvPr id="174" name="Google Shape;174;p16"/>
          <p:cNvSpPr txBox="1"/>
          <p:nvPr/>
        </p:nvSpPr>
        <p:spPr>
          <a:xfrm>
            <a:off x="0" y="4854225"/>
            <a:ext cx="5008500" cy="292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700">
                <a:solidFill>
                  <a:schemeClr val="lt1"/>
                </a:solidFill>
                <a:latin typeface="Lato"/>
                <a:ea typeface="Lato"/>
                <a:cs typeface="Lato"/>
                <a:sym typeface="Lato"/>
              </a:rPr>
              <a:t>(Bowers 2020)</a:t>
            </a:r>
            <a:r>
              <a:rPr lang="en" sz="700" baseline="30000">
                <a:solidFill>
                  <a:schemeClr val="lt1"/>
                </a:solidFill>
                <a:latin typeface="Lato"/>
                <a:ea typeface="Lato"/>
                <a:cs typeface="Lato"/>
                <a:sym typeface="Lato"/>
              </a:rPr>
              <a:t>3</a:t>
            </a:r>
            <a:r>
              <a:rPr lang="en" sz="700">
                <a:solidFill>
                  <a:schemeClr val="lt1"/>
                </a:solidFill>
                <a:latin typeface="Lato"/>
                <a:ea typeface="Lato"/>
                <a:cs typeface="Lato"/>
                <a:sym typeface="Lato"/>
              </a:rPr>
              <a:t>	(Hamburg n.d)</a:t>
            </a:r>
            <a:r>
              <a:rPr lang="en" sz="700" baseline="30000">
                <a:solidFill>
                  <a:schemeClr val="lt1"/>
                </a:solidFill>
                <a:latin typeface="Lato"/>
                <a:ea typeface="Lato"/>
                <a:cs typeface="Lato"/>
                <a:sym typeface="Lato"/>
              </a:rPr>
              <a:t>8</a:t>
            </a:r>
            <a:r>
              <a:rPr lang="en" sz="700">
                <a:solidFill>
                  <a:schemeClr val="lt1"/>
                </a:solidFill>
                <a:latin typeface="Lato"/>
                <a:ea typeface="Lato"/>
                <a:cs typeface="Lato"/>
                <a:sym typeface="Lato"/>
              </a:rPr>
              <a:t>	(Roberts et al. 2022)</a:t>
            </a:r>
            <a:r>
              <a:rPr lang="en" sz="700" baseline="30000">
                <a:solidFill>
                  <a:schemeClr val="lt1"/>
                </a:solidFill>
                <a:latin typeface="Lato"/>
                <a:ea typeface="Lato"/>
                <a:cs typeface="Lato"/>
                <a:sym typeface="Lato"/>
              </a:rPr>
              <a:t>10</a:t>
            </a:r>
            <a:endParaRPr sz="100" baseline="300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Main Points</a:t>
            </a:r>
            <a:endParaRPr/>
          </a:p>
        </p:txBody>
      </p:sp>
      <p:sp>
        <p:nvSpPr>
          <p:cNvPr id="180" name="Google Shape;180;p17"/>
          <p:cNvSpPr txBox="1">
            <a:spLocks noGrp="1"/>
          </p:cNvSpPr>
          <p:nvPr>
            <p:ph type="body" idx="1"/>
          </p:nvPr>
        </p:nvSpPr>
        <p:spPr>
          <a:xfrm>
            <a:off x="1297500" y="1021700"/>
            <a:ext cx="6395100" cy="2003400"/>
          </a:xfrm>
          <a:prstGeom prst="rect">
            <a:avLst/>
          </a:prstGeom>
        </p:spPr>
        <p:txBody>
          <a:bodyPr spcFirstLastPara="1" wrap="square" lIns="91425" tIns="91425" rIns="91425" bIns="91425" anchor="t" anchorCtr="0">
            <a:normAutofit fontScale="92500" lnSpcReduction="10000"/>
          </a:bodyPr>
          <a:lstStyle/>
          <a:p>
            <a:pPr marL="0" lvl="0" indent="0" algn="l" rtl="0">
              <a:spcBef>
                <a:spcPts val="1200"/>
              </a:spcBef>
              <a:spcAft>
                <a:spcPts val="0"/>
              </a:spcAft>
              <a:buNone/>
            </a:pPr>
            <a:r>
              <a:rPr lang="en" sz="1408"/>
              <a:t>1.) Hunting focuses on mallards in regards to hunting length and assigned hunting tags. This is not a good standard due to the number of duck species that are not being accounted for.</a:t>
            </a:r>
            <a:endParaRPr sz="1408"/>
          </a:p>
          <a:p>
            <a:pPr marL="457200" lvl="0" indent="-302021" algn="l" rtl="0">
              <a:spcBef>
                <a:spcPts val="1200"/>
              </a:spcBef>
              <a:spcAft>
                <a:spcPts val="0"/>
              </a:spcAft>
              <a:buSzPct val="100000"/>
              <a:buChar char="●"/>
            </a:pPr>
            <a:r>
              <a:rPr lang="en" sz="1250"/>
              <a:t>Mallards make up 20% or less of the total populations of ducks in the Atlantic  Flyway.</a:t>
            </a:r>
            <a:r>
              <a:rPr lang="en" sz="1250" baseline="30000"/>
              <a:t>4</a:t>
            </a:r>
            <a:endParaRPr sz="1250" baseline="30000"/>
          </a:p>
          <a:p>
            <a:pPr marL="914400" lvl="1" indent="-302021" algn="l" rtl="0">
              <a:lnSpc>
                <a:spcPct val="100000"/>
              </a:lnSpc>
              <a:spcBef>
                <a:spcPts val="0"/>
              </a:spcBef>
              <a:spcAft>
                <a:spcPts val="0"/>
              </a:spcAft>
              <a:buSzPct val="100000"/>
              <a:buChar char="○"/>
            </a:pPr>
            <a:r>
              <a:rPr lang="en" sz="1250"/>
              <a:t>Diving ducks, whistling ducks, perching ducks, sea ducks, stifftail ducks </a:t>
            </a:r>
            <a:r>
              <a:rPr lang="en" sz="1250" baseline="30000"/>
              <a:t>5,6</a:t>
            </a:r>
            <a:endParaRPr sz="1250" baseline="30000"/>
          </a:p>
          <a:p>
            <a:pPr marL="914400" lvl="1" indent="-302021" algn="l" rtl="0">
              <a:lnSpc>
                <a:spcPct val="100000"/>
              </a:lnSpc>
              <a:spcBef>
                <a:spcPts val="0"/>
              </a:spcBef>
              <a:spcAft>
                <a:spcPts val="0"/>
              </a:spcAft>
              <a:buSzPct val="100000"/>
              <a:buChar char="○"/>
            </a:pPr>
            <a:r>
              <a:rPr lang="en" sz="1250"/>
              <a:t>Mergansers, Goldeneye, Ring-necked duck, - diving ducks </a:t>
            </a:r>
            <a:r>
              <a:rPr lang="en" sz="1250" baseline="30000"/>
              <a:t>5,6</a:t>
            </a:r>
            <a:endParaRPr sz="1250" baseline="30000"/>
          </a:p>
          <a:p>
            <a:pPr marL="914400" lvl="1" indent="-302021" algn="l" rtl="0">
              <a:lnSpc>
                <a:spcPct val="100000"/>
              </a:lnSpc>
              <a:spcBef>
                <a:spcPts val="0"/>
              </a:spcBef>
              <a:spcAft>
                <a:spcPts val="0"/>
              </a:spcAft>
              <a:buSzPct val="100000"/>
              <a:buChar char="○"/>
            </a:pPr>
            <a:r>
              <a:rPr lang="en" sz="1250"/>
              <a:t>Green-winged teal, American Black Duck - dabbling ducks </a:t>
            </a:r>
            <a:r>
              <a:rPr lang="en" sz="1250" baseline="30000"/>
              <a:t>5,6</a:t>
            </a:r>
            <a:endParaRPr sz="1250" baseline="30000"/>
          </a:p>
          <a:p>
            <a:pPr marL="457200" lvl="0" indent="-302021" algn="l" rtl="0">
              <a:lnSpc>
                <a:spcPct val="100000"/>
              </a:lnSpc>
              <a:spcBef>
                <a:spcPts val="0"/>
              </a:spcBef>
              <a:spcAft>
                <a:spcPts val="0"/>
              </a:spcAft>
              <a:buSzPct val="100000"/>
              <a:buChar char="●"/>
            </a:pPr>
            <a:r>
              <a:rPr lang="en" sz="1250"/>
              <a:t>Hunters currently pay for the tags that create revenue to research the ducks </a:t>
            </a:r>
            <a:r>
              <a:rPr lang="en" sz="1250" baseline="30000"/>
              <a:t>6</a:t>
            </a:r>
            <a:endParaRPr sz="1250" baseline="30000"/>
          </a:p>
          <a:p>
            <a:pPr marL="914400" lvl="1" indent="-302021" algn="l" rtl="0">
              <a:lnSpc>
                <a:spcPct val="100000"/>
              </a:lnSpc>
              <a:spcBef>
                <a:spcPts val="0"/>
              </a:spcBef>
              <a:spcAft>
                <a:spcPts val="0"/>
              </a:spcAft>
              <a:buSzPct val="100000"/>
              <a:buChar char="○"/>
            </a:pPr>
            <a:r>
              <a:rPr lang="en" sz="1250"/>
              <a:t>Creates demand for more tags regardless if species is declining </a:t>
            </a:r>
            <a:r>
              <a:rPr lang="en" sz="1250" baseline="30000"/>
              <a:t>6</a:t>
            </a:r>
            <a:endParaRPr sz="1250" baseline="30000"/>
          </a:p>
        </p:txBody>
      </p:sp>
      <p:pic>
        <p:nvPicPr>
          <p:cNvPr id="181" name="Google Shape;181;p17"/>
          <p:cNvPicPr preferRelativeResize="0"/>
          <p:nvPr/>
        </p:nvPicPr>
        <p:blipFill>
          <a:blip r:embed="rId3">
            <a:alphaModFix/>
          </a:blip>
          <a:stretch>
            <a:fillRect/>
          </a:stretch>
        </p:blipFill>
        <p:spPr>
          <a:xfrm>
            <a:off x="1297500" y="3144500"/>
            <a:ext cx="5063825" cy="1851025"/>
          </a:xfrm>
          <a:prstGeom prst="rect">
            <a:avLst/>
          </a:prstGeom>
          <a:noFill/>
          <a:ln>
            <a:noFill/>
          </a:ln>
        </p:spPr>
      </p:pic>
      <p:pic>
        <p:nvPicPr>
          <p:cNvPr id="182" name="Google Shape;182;p17"/>
          <p:cNvPicPr preferRelativeResize="0"/>
          <p:nvPr/>
        </p:nvPicPr>
        <p:blipFill>
          <a:blip r:embed="rId4">
            <a:alphaModFix/>
          </a:blip>
          <a:stretch>
            <a:fillRect/>
          </a:stretch>
        </p:blipFill>
        <p:spPr>
          <a:xfrm>
            <a:off x="6684513" y="3144500"/>
            <a:ext cx="2459486" cy="1851024"/>
          </a:xfrm>
          <a:prstGeom prst="rect">
            <a:avLst/>
          </a:prstGeom>
          <a:noFill/>
          <a:ln>
            <a:noFill/>
          </a:ln>
        </p:spPr>
      </p:pic>
      <p:sp>
        <p:nvSpPr>
          <p:cNvPr id="183" name="Google Shape;183;p17"/>
          <p:cNvSpPr txBox="1"/>
          <p:nvPr/>
        </p:nvSpPr>
        <p:spPr>
          <a:xfrm>
            <a:off x="5829300" y="4816150"/>
            <a:ext cx="10584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latin typeface="Lato"/>
                <a:ea typeface="Lato"/>
                <a:cs typeface="Lato"/>
                <a:sym typeface="Lato"/>
              </a:rPr>
              <a:t>NYS DEC</a:t>
            </a:r>
            <a:endParaRPr sz="700">
              <a:latin typeface="Lato"/>
              <a:ea typeface="Lato"/>
              <a:cs typeface="Lato"/>
              <a:sym typeface="Lato"/>
            </a:endParaRPr>
          </a:p>
        </p:txBody>
      </p:sp>
      <p:sp>
        <p:nvSpPr>
          <p:cNvPr id="184" name="Google Shape;184;p17"/>
          <p:cNvSpPr txBox="1"/>
          <p:nvPr/>
        </p:nvSpPr>
        <p:spPr>
          <a:xfrm>
            <a:off x="8434200" y="3098900"/>
            <a:ext cx="20163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latin typeface="Lato"/>
                <a:ea typeface="Lato"/>
                <a:cs typeface="Lato"/>
                <a:sym typeface="Lato"/>
              </a:rPr>
              <a:t>Delta Waterfowl</a:t>
            </a:r>
            <a:endParaRPr sz="600">
              <a:latin typeface="Lato"/>
              <a:ea typeface="Lato"/>
              <a:cs typeface="Lato"/>
              <a:sym typeface="Lato"/>
            </a:endParaRPr>
          </a:p>
        </p:txBody>
      </p:sp>
      <p:sp>
        <p:nvSpPr>
          <p:cNvPr id="185" name="Google Shape;185;p17"/>
          <p:cNvSpPr txBox="1"/>
          <p:nvPr/>
        </p:nvSpPr>
        <p:spPr>
          <a:xfrm>
            <a:off x="35275" y="4239275"/>
            <a:ext cx="1297500" cy="861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1200"/>
              </a:spcBef>
              <a:spcAft>
                <a:spcPts val="0"/>
              </a:spcAft>
              <a:buNone/>
            </a:pPr>
            <a:r>
              <a:rPr lang="en" sz="800">
                <a:solidFill>
                  <a:schemeClr val="lt1"/>
                </a:solidFill>
                <a:latin typeface="Lato"/>
                <a:ea typeface="Lato"/>
                <a:cs typeface="Lato"/>
                <a:sym typeface="Lato"/>
              </a:rPr>
              <a:t>(Coluccy n.d)</a:t>
            </a:r>
            <a:r>
              <a:rPr lang="en" sz="800" baseline="30000">
                <a:solidFill>
                  <a:schemeClr val="lt1"/>
                </a:solidFill>
                <a:latin typeface="Lato"/>
                <a:ea typeface="Lato"/>
                <a:cs typeface="Lato"/>
                <a:sym typeface="Lato"/>
              </a:rPr>
              <a:t>4</a:t>
            </a:r>
            <a:endParaRPr sz="800">
              <a:solidFill>
                <a:schemeClr val="lt1"/>
              </a:solidFill>
              <a:latin typeface="Lato"/>
              <a:ea typeface="Lato"/>
              <a:cs typeface="Lato"/>
              <a:sym typeface="Lato"/>
            </a:endParaRPr>
          </a:p>
          <a:p>
            <a:pPr marL="0" lvl="0" indent="0" algn="l" rtl="0">
              <a:lnSpc>
                <a:spcPct val="100000"/>
              </a:lnSpc>
              <a:spcBef>
                <a:spcPts val="1200"/>
              </a:spcBef>
              <a:spcAft>
                <a:spcPts val="0"/>
              </a:spcAft>
              <a:buNone/>
            </a:pPr>
            <a:r>
              <a:rPr lang="en" sz="800">
                <a:solidFill>
                  <a:schemeClr val="lt1"/>
                </a:solidFill>
                <a:latin typeface="Lato"/>
                <a:ea typeface="Lato"/>
                <a:cs typeface="Lato"/>
                <a:sym typeface="Lato"/>
              </a:rPr>
              <a:t>(Ducks Unlimited N.D)</a:t>
            </a:r>
            <a:r>
              <a:rPr lang="en" sz="800" baseline="30000">
                <a:solidFill>
                  <a:schemeClr val="lt1"/>
                </a:solidFill>
                <a:latin typeface="Lato"/>
                <a:ea typeface="Lato"/>
                <a:cs typeface="Lato"/>
                <a:sym typeface="Lato"/>
              </a:rPr>
              <a:t>5</a:t>
            </a:r>
            <a:r>
              <a:rPr lang="en" sz="800">
                <a:solidFill>
                  <a:schemeClr val="lt1"/>
                </a:solidFill>
                <a:latin typeface="Lato"/>
                <a:ea typeface="Lato"/>
                <a:cs typeface="Lato"/>
                <a:sym typeface="Lato"/>
              </a:rPr>
              <a:t> </a:t>
            </a:r>
            <a:endParaRPr sz="800">
              <a:solidFill>
                <a:schemeClr val="lt1"/>
              </a:solidFill>
              <a:latin typeface="Lato"/>
              <a:ea typeface="Lato"/>
              <a:cs typeface="Lato"/>
              <a:sym typeface="Lato"/>
            </a:endParaRPr>
          </a:p>
          <a:p>
            <a:pPr marL="0" lvl="0" indent="0" algn="l" rtl="0">
              <a:lnSpc>
                <a:spcPct val="100000"/>
              </a:lnSpc>
              <a:spcBef>
                <a:spcPts val="1200"/>
              </a:spcBef>
              <a:spcAft>
                <a:spcPts val="0"/>
              </a:spcAft>
              <a:buNone/>
            </a:pPr>
            <a:r>
              <a:rPr lang="en" sz="800">
                <a:solidFill>
                  <a:schemeClr val="lt1"/>
                </a:solidFill>
                <a:latin typeface="Lato"/>
                <a:ea typeface="Lato"/>
                <a:cs typeface="Lato"/>
                <a:sym typeface="Lato"/>
              </a:rPr>
              <a:t> (Gingrich 2022)</a:t>
            </a:r>
            <a:r>
              <a:rPr lang="en" sz="800" baseline="30000">
                <a:solidFill>
                  <a:schemeClr val="lt1"/>
                </a:solidFill>
                <a:latin typeface="Lato"/>
                <a:ea typeface="Lato"/>
                <a:cs typeface="Lato"/>
                <a:sym typeface="Lato"/>
              </a:rPr>
              <a:t>6</a:t>
            </a:r>
            <a:endParaRPr sz="800" baseline="300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Main Points</a:t>
            </a:r>
            <a:endParaRPr/>
          </a:p>
        </p:txBody>
      </p:sp>
      <p:sp>
        <p:nvSpPr>
          <p:cNvPr id="191" name="Google Shape;191;p18"/>
          <p:cNvSpPr txBox="1">
            <a:spLocks noGrp="1"/>
          </p:cNvSpPr>
          <p:nvPr>
            <p:ph type="body" idx="1"/>
          </p:nvPr>
        </p:nvSpPr>
        <p:spPr>
          <a:xfrm>
            <a:off x="1297500" y="11161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2.) The infatuation with mallards harms ecosystem balance and biodiversity. </a:t>
            </a:r>
            <a:endParaRPr/>
          </a:p>
          <a:p>
            <a:pPr marL="457200" lvl="0" indent="-304800" algn="l" rtl="0">
              <a:spcBef>
                <a:spcPts val="1200"/>
              </a:spcBef>
              <a:spcAft>
                <a:spcPts val="0"/>
              </a:spcAft>
              <a:buSzPts val="1200"/>
              <a:buChar char="●"/>
            </a:pPr>
            <a:r>
              <a:rPr lang="en" sz="1200"/>
              <a:t>Overharvesting of mallards has led to population decline in recent years, shrinking bag limits for other species unnecessarily </a:t>
            </a:r>
            <a:r>
              <a:rPr lang="en" sz="1200" baseline="30000"/>
              <a:t>5,7</a:t>
            </a:r>
            <a:endParaRPr sz="1200" baseline="30000"/>
          </a:p>
          <a:p>
            <a:pPr marL="457200" lvl="0" indent="-304800" algn="l" rtl="0">
              <a:spcBef>
                <a:spcPts val="0"/>
              </a:spcBef>
              <a:spcAft>
                <a:spcPts val="0"/>
              </a:spcAft>
              <a:buSzPts val="1200"/>
              <a:buChar char="●"/>
            </a:pPr>
            <a:r>
              <a:rPr lang="en" sz="1200"/>
              <a:t>Mallards are hybridizing with other ducks affecting the biodiversity throughout </a:t>
            </a:r>
            <a:r>
              <a:rPr lang="en" sz="1200" baseline="30000"/>
              <a:t>11</a:t>
            </a:r>
            <a:endParaRPr sz="1200" baseline="30000"/>
          </a:p>
        </p:txBody>
      </p:sp>
      <p:pic>
        <p:nvPicPr>
          <p:cNvPr id="192" name="Google Shape;192;p18"/>
          <p:cNvPicPr preferRelativeResize="0"/>
          <p:nvPr/>
        </p:nvPicPr>
        <p:blipFill>
          <a:blip r:embed="rId3">
            <a:alphaModFix/>
          </a:blip>
          <a:stretch>
            <a:fillRect/>
          </a:stretch>
        </p:blipFill>
        <p:spPr>
          <a:xfrm>
            <a:off x="0" y="2461075"/>
            <a:ext cx="5378976" cy="2401625"/>
          </a:xfrm>
          <a:prstGeom prst="rect">
            <a:avLst/>
          </a:prstGeom>
          <a:noFill/>
          <a:ln>
            <a:noFill/>
          </a:ln>
        </p:spPr>
      </p:pic>
      <p:pic>
        <p:nvPicPr>
          <p:cNvPr id="193" name="Google Shape;193;p18"/>
          <p:cNvPicPr preferRelativeResize="0"/>
          <p:nvPr/>
        </p:nvPicPr>
        <p:blipFill rotWithShape="1">
          <a:blip r:embed="rId4">
            <a:alphaModFix/>
          </a:blip>
          <a:srcRect l="18627" r="17005" b="7817"/>
          <a:stretch/>
        </p:blipFill>
        <p:spPr>
          <a:xfrm>
            <a:off x="5874750" y="2461075"/>
            <a:ext cx="3269249" cy="2401625"/>
          </a:xfrm>
          <a:prstGeom prst="rect">
            <a:avLst/>
          </a:prstGeom>
          <a:noFill/>
          <a:ln>
            <a:noFill/>
          </a:ln>
        </p:spPr>
      </p:pic>
      <p:sp>
        <p:nvSpPr>
          <p:cNvPr id="194" name="Google Shape;194;p18"/>
          <p:cNvSpPr txBox="1"/>
          <p:nvPr/>
        </p:nvSpPr>
        <p:spPr>
          <a:xfrm>
            <a:off x="-35275" y="4632300"/>
            <a:ext cx="20601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latin typeface="Lato"/>
                <a:ea typeface="Lato"/>
                <a:cs typeface="Lato"/>
                <a:sym typeface="Lato"/>
              </a:rPr>
              <a:t>Delta Waterfowl</a:t>
            </a:r>
            <a:endParaRPr sz="700">
              <a:latin typeface="Lato"/>
              <a:ea typeface="Lato"/>
              <a:cs typeface="Lato"/>
              <a:sym typeface="Lato"/>
            </a:endParaRPr>
          </a:p>
        </p:txBody>
      </p:sp>
      <p:sp>
        <p:nvSpPr>
          <p:cNvPr id="195" name="Google Shape;195;p18"/>
          <p:cNvSpPr txBox="1"/>
          <p:nvPr/>
        </p:nvSpPr>
        <p:spPr>
          <a:xfrm>
            <a:off x="5874750" y="4586100"/>
            <a:ext cx="20601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Ducks Unlimited</a:t>
            </a:r>
            <a:endParaRPr sz="1000">
              <a:latin typeface="Lato"/>
              <a:ea typeface="Lato"/>
              <a:cs typeface="Lato"/>
              <a:sym typeface="Lato"/>
            </a:endParaRPr>
          </a:p>
        </p:txBody>
      </p:sp>
      <p:sp>
        <p:nvSpPr>
          <p:cNvPr id="196" name="Google Shape;196;p18"/>
          <p:cNvSpPr txBox="1"/>
          <p:nvPr/>
        </p:nvSpPr>
        <p:spPr>
          <a:xfrm>
            <a:off x="-1" y="4835700"/>
            <a:ext cx="2918129" cy="48010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800" dirty="0">
                <a:solidFill>
                  <a:schemeClr val="lt1"/>
                </a:solidFill>
                <a:latin typeface="Lato"/>
                <a:ea typeface="Lato"/>
                <a:cs typeface="Lato"/>
                <a:sym typeface="Lato"/>
              </a:rPr>
              <a:t>(Dunn 2019)</a:t>
            </a:r>
            <a:r>
              <a:rPr lang="en" sz="800" baseline="30000" dirty="0">
                <a:solidFill>
                  <a:schemeClr val="lt1"/>
                </a:solidFill>
                <a:latin typeface="Lato"/>
                <a:ea typeface="Lato"/>
                <a:cs typeface="Lato"/>
                <a:sym typeface="Lato"/>
              </a:rPr>
              <a:t>5</a:t>
            </a:r>
            <a:r>
              <a:rPr lang="en" sz="800" dirty="0">
                <a:solidFill>
                  <a:schemeClr val="lt1"/>
                </a:solidFill>
                <a:latin typeface="Lato"/>
                <a:ea typeface="Lato"/>
                <a:cs typeface="Lato"/>
                <a:sym typeface="Lato"/>
              </a:rPr>
              <a:t> (Gingrich 2022)</a:t>
            </a:r>
            <a:r>
              <a:rPr lang="en" sz="800" baseline="30000" dirty="0">
                <a:solidFill>
                  <a:schemeClr val="lt1"/>
                </a:solidFill>
                <a:latin typeface="Lato"/>
                <a:ea typeface="Lato"/>
                <a:cs typeface="Lato"/>
                <a:sym typeface="Lato"/>
              </a:rPr>
              <a:t>7</a:t>
            </a:r>
            <a:r>
              <a:rPr lang="en" sz="800" dirty="0">
                <a:solidFill>
                  <a:schemeClr val="lt1"/>
                </a:solidFill>
                <a:latin typeface="Lato"/>
                <a:ea typeface="Lato"/>
                <a:cs typeface="Lato"/>
                <a:sym typeface="Lato"/>
              </a:rPr>
              <a:t> (Stephens et al. 2019)</a:t>
            </a:r>
            <a:r>
              <a:rPr lang="en" sz="800" baseline="30000" dirty="0">
                <a:solidFill>
                  <a:schemeClr val="lt1"/>
                </a:solidFill>
                <a:latin typeface="Lato"/>
                <a:ea typeface="Lato"/>
                <a:cs typeface="Lato"/>
                <a:sym typeface="Lato"/>
              </a:rPr>
              <a:t>11</a:t>
            </a:r>
            <a:endParaRPr sz="300" baseline="30000" dirty="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Main Points</a:t>
            </a:r>
            <a:endParaRPr/>
          </a:p>
        </p:txBody>
      </p:sp>
      <p:sp>
        <p:nvSpPr>
          <p:cNvPr id="202" name="Google Shape;202;p19"/>
          <p:cNvSpPr txBox="1">
            <a:spLocks noGrp="1"/>
          </p:cNvSpPr>
          <p:nvPr>
            <p:ph type="body" idx="1"/>
          </p:nvPr>
        </p:nvSpPr>
        <p:spPr>
          <a:xfrm>
            <a:off x="1297500" y="11161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3.) New regulations are being put into place to consider more ducks into management and harvest plans, advancing scientific knowledge about species. Monitoring of habits and migration patterns will determine new conservation strategies for different species.</a:t>
            </a:r>
            <a:r>
              <a:rPr lang="en" baseline="30000"/>
              <a:t>1</a:t>
            </a:r>
            <a:endParaRPr baseline="30000"/>
          </a:p>
          <a:p>
            <a:pPr marL="457200" lvl="0" indent="-311150" algn="l" rtl="0">
              <a:spcBef>
                <a:spcPts val="1200"/>
              </a:spcBef>
              <a:spcAft>
                <a:spcPts val="0"/>
              </a:spcAft>
              <a:buSzPts val="1300"/>
              <a:buChar char="●"/>
            </a:pPr>
            <a:r>
              <a:rPr lang="en"/>
              <a:t>4 species are being used to approach harvest management systems of ducks (</a:t>
            </a:r>
            <a:r>
              <a:rPr lang="en" sz="1200"/>
              <a:t>American green-winged teal, wood ducks, ring-necked ducks and goldeneyes) </a:t>
            </a:r>
            <a:r>
              <a:rPr lang="en" sz="1200" baseline="30000"/>
              <a:t>7</a:t>
            </a:r>
            <a:endParaRPr sz="1200" baseline="30000"/>
          </a:p>
          <a:p>
            <a:pPr marL="457200" lvl="0" indent="-304800" algn="l" rtl="0">
              <a:spcBef>
                <a:spcPts val="0"/>
              </a:spcBef>
              <a:spcAft>
                <a:spcPts val="0"/>
              </a:spcAft>
              <a:buSzPts val="1200"/>
              <a:buChar char="●"/>
            </a:pPr>
            <a:r>
              <a:rPr lang="en" sz="1200"/>
              <a:t>DU has a major role in duck policy </a:t>
            </a:r>
            <a:r>
              <a:rPr lang="en" sz="1200" baseline="30000"/>
              <a:t>7</a:t>
            </a:r>
            <a:endParaRPr sz="1200" baseline="30000"/>
          </a:p>
        </p:txBody>
      </p:sp>
      <p:pic>
        <p:nvPicPr>
          <p:cNvPr id="203" name="Google Shape;203;p19"/>
          <p:cNvPicPr preferRelativeResize="0"/>
          <p:nvPr/>
        </p:nvPicPr>
        <p:blipFill>
          <a:blip r:embed="rId3">
            <a:alphaModFix/>
          </a:blip>
          <a:stretch>
            <a:fillRect/>
          </a:stretch>
        </p:blipFill>
        <p:spPr>
          <a:xfrm>
            <a:off x="1994888" y="2991950"/>
            <a:ext cx="5644124" cy="2151550"/>
          </a:xfrm>
          <a:prstGeom prst="rect">
            <a:avLst/>
          </a:prstGeom>
          <a:noFill/>
          <a:ln>
            <a:noFill/>
          </a:ln>
        </p:spPr>
      </p:pic>
      <p:sp>
        <p:nvSpPr>
          <p:cNvPr id="204" name="Google Shape;204;p19"/>
          <p:cNvSpPr txBox="1"/>
          <p:nvPr/>
        </p:nvSpPr>
        <p:spPr>
          <a:xfrm>
            <a:off x="0" y="4540200"/>
            <a:ext cx="2242800" cy="603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800">
                <a:solidFill>
                  <a:schemeClr val="lt1"/>
                </a:solidFill>
                <a:latin typeface="Lato"/>
                <a:ea typeface="Lato"/>
                <a:cs typeface="Lato"/>
                <a:sym typeface="Lato"/>
              </a:rPr>
              <a:t>(Atlantic Flyway Council 2019)</a:t>
            </a:r>
            <a:r>
              <a:rPr lang="en" sz="800" baseline="30000">
                <a:solidFill>
                  <a:schemeClr val="lt1"/>
                </a:solidFill>
                <a:latin typeface="Lato"/>
                <a:ea typeface="Lato"/>
                <a:cs typeface="Lato"/>
                <a:sym typeface="Lato"/>
              </a:rPr>
              <a:t>1</a:t>
            </a:r>
            <a:r>
              <a:rPr lang="en" sz="800">
                <a:solidFill>
                  <a:schemeClr val="lt1"/>
                </a:solidFill>
                <a:latin typeface="Lato"/>
                <a:ea typeface="Lato"/>
                <a:cs typeface="Lato"/>
                <a:sym typeface="Lato"/>
              </a:rPr>
              <a:t> </a:t>
            </a:r>
            <a:endParaRPr sz="800">
              <a:solidFill>
                <a:schemeClr val="lt1"/>
              </a:solidFill>
              <a:latin typeface="Lato"/>
              <a:ea typeface="Lato"/>
              <a:cs typeface="Lato"/>
              <a:sym typeface="Lato"/>
            </a:endParaRPr>
          </a:p>
          <a:p>
            <a:pPr marL="0" lvl="0" indent="0" algn="l" rtl="0">
              <a:lnSpc>
                <a:spcPct val="115000"/>
              </a:lnSpc>
              <a:spcBef>
                <a:spcPts val="1200"/>
              </a:spcBef>
              <a:spcAft>
                <a:spcPts val="1200"/>
              </a:spcAft>
              <a:buNone/>
            </a:pPr>
            <a:r>
              <a:rPr lang="en" sz="800">
                <a:solidFill>
                  <a:schemeClr val="lt1"/>
                </a:solidFill>
                <a:latin typeface="Lato"/>
                <a:ea typeface="Lato"/>
                <a:cs typeface="Lato"/>
                <a:sym typeface="Lato"/>
              </a:rPr>
              <a:t>(Gingrich 2022) </a:t>
            </a:r>
            <a:r>
              <a:rPr lang="en" sz="800" baseline="30000">
                <a:solidFill>
                  <a:schemeClr val="lt1"/>
                </a:solidFill>
                <a:latin typeface="Lato"/>
                <a:ea typeface="Lato"/>
                <a:cs typeface="Lato"/>
                <a:sym typeface="Lato"/>
              </a:rPr>
              <a:t>7</a:t>
            </a:r>
            <a:endParaRPr sz="1300">
              <a:solidFill>
                <a:schemeClr val="lt1"/>
              </a:solidFill>
              <a:latin typeface="Lato"/>
              <a:ea typeface="Lato"/>
              <a:cs typeface="Lato"/>
              <a:sym typeface="Lato"/>
            </a:endParaRPr>
          </a:p>
        </p:txBody>
      </p:sp>
      <p:sp>
        <p:nvSpPr>
          <p:cNvPr id="205" name="Google Shape;205;p19"/>
          <p:cNvSpPr txBox="1"/>
          <p:nvPr/>
        </p:nvSpPr>
        <p:spPr>
          <a:xfrm>
            <a:off x="7130350" y="2909750"/>
            <a:ext cx="10584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latin typeface="Lato"/>
                <a:ea typeface="Lato"/>
                <a:cs typeface="Lato"/>
                <a:sym typeface="Lato"/>
              </a:rPr>
              <a:t>NYS DEC</a:t>
            </a:r>
            <a:endParaRPr sz="7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a:t>
            </a:r>
            <a:endParaRPr/>
          </a:p>
        </p:txBody>
      </p:sp>
      <p:sp>
        <p:nvSpPr>
          <p:cNvPr id="211" name="Google Shape;211;p20"/>
          <p:cNvSpPr txBox="1">
            <a:spLocks noGrp="1"/>
          </p:cNvSpPr>
          <p:nvPr>
            <p:ph type="body" idx="1"/>
          </p:nvPr>
        </p:nvSpPr>
        <p:spPr>
          <a:xfrm>
            <a:off x="1107575" y="96800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457200" lvl="0" indent="-311150" algn="l" rtl="0">
              <a:spcBef>
                <a:spcPts val="1200"/>
              </a:spcBef>
              <a:spcAft>
                <a:spcPts val="0"/>
              </a:spcAft>
              <a:buSzPts val="1300"/>
              <a:buChar char="●"/>
            </a:pPr>
            <a:r>
              <a:rPr lang="en"/>
              <a:t>Historically, mallards have been the main species that was used to estimate everything to do with ducks</a:t>
            </a:r>
            <a:endParaRPr/>
          </a:p>
          <a:p>
            <a:pPr marL="457200" lvl="0" indent="-311150" algn="l" rtl="0">
              <a:spcBef>
                <a:spcPts val="0"/>
              </a:spcBef>
              <a:spcAft>
                <a:spcPts val="0"/>
              </a:spcAft>
              <a:buSzPts val="1300"/>
              <a:buChar char="●"/>
            </a:pPr>
            <a:r>
              <a:rPr lang="en"/>
              <a:t>Recently,  the USFWS and other state organizations in the Atlantic Flyway have been diversifying their management plans and activities to account for other species of ducks and waterfowl. </a:t>
            </a:r>
            <a:endParaRPr/>
          </a:p>
          <a:p>
            <a:pPr marL="457200" lvl="0" indent="-311150" algn="l" rtl="0">
              <a:spcBef>
                <a:spcPts val="0"/>
              </a:spcBef>
              <a:spcAft>
                <a:spcPts val="0"/>
              </a:spcAft>
              <a:buSzPts val="1300"/>
              <a:buChar char="●"/>
            </a:pPr>
            <a:r>
              <a:rPr lang="en"/>
              <a:t>To account for the diversification of other ducks and waterfowl, more attention needs to be allocated to the creation and monitoring of conservation of all species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217" name="Google Shape;217;p21"/>
          <p:cNvSpPr txBox="1">
            <a:spLocks noGrp="1"/>
          </p:cNvSpPr>
          <p:nvPr>
            <p:ph type="body" idx="1"/>
          </p:nvPr>
        </p:nvSpPr>
        <p:spPr>
          <a:xfrm>
            <a:off x="878850" y="1003400"/>
            <a:ext cx="7386300" cy="3693300"/>
          </a:xfrm>
          <a:prstGeom prst="rect">
            <a:avLst/>
          </a:prstGeom>
        </p:spPr>
        <p:txBody>
          <a:bodyPr spcFirstLastPara="1" wrap="square" lIns="91425" tIns="91425" rIns="91425" bIns="91425" anchor="t" anchorCtr="0">
            <a:normAutofit fontScale="40000" lnSpcReduction="10000"/>
          </a:bodyPr>
          <a:lstStyle/>
          <a:p>
            <a:pPr marL="457200" lvl="0" indent="-279400" algn="l" rtl="0">
              <a:lnSpc>
                <a:spcPct val="100000"/>
              </a:lnSpc>
              <a:spcBef>
                <a:spcPts val="0"/>
              </a:spcBef>
              <a:spcAft>
                <a:spcPts val="0"/>
              </a:spcAft>
              <a:buSzPct val="100000"/>
              <a:buChar char="●"/>
            </a:pPr>
            <a:r>
              <a:rPr lang="en" sz="2000"/>
              <a:t>Atlantic Flyway Council.  2019. </a:t>
            </a:r>
            <a:r>
              <a:rPr lang="en" sz="2000" i="1"/>
              <a:t>CHANGES IN ATLANTIC FLYWAY MALLARD HUNTING REGULATIONS, 2019-2020</a:t>
            </a:r>
            <a:r>
              <a:rPr lang="en" sz="2000"/>
              <a:t>. State of New Hampshire, United	 States www.wildlife.state.nh.us/hunting/documents/mallard-bag-reduction-faq.pdf Accessed 10 November 2022 </a:t>
            </a:r>
            <a:r>
              <a:rPr lang="en" sz="2000" baseline="30000"/>
              <a:t>1</a:t>
            </a:r>
            <a:endParaRPr sz="2000" baseline="30000"/>
          </a:p>
          <a:p>
            <a:pPr marL="457200" lvl="0" indent="-279400" algn="l" rtl="0">
              <a:lnSpc>
                <a:spcPct val="100000"/>
              </a:lnSpc>
              <a:spcBef>
                <a:spcPts val="0"/>
              </a:spcBef>
              <a:spcAft>
                <a:spcPts val="0"/>
              </a:spcAft>
              <a:buSzPct val="100000"/>
              <a:buChar char="●"/>
            </a:pPr>
            <a:r>
              <a:rPr lang="en" sz="2000">
                <a:uFill>
                  <a:noFill/>
                </a:uFill>
                <a:hlinkClick r:id="rId3"/>
              </a:rPr>
              <a:t>Bent, A. C. 1987. </a:t>
            </a:r>
            <a:r>
              <a:rPr lang="en" sz="2000" i="1">
                <a:uFill>
                  <a:noFill/>
                </a:uFill>
                <a:hlinkClick r:id="rId3"/>
              </a:rPr>
              <a:t>Life histories of North American wild fowl.</a:t>
            </a:r>
            <a:r>
              <a:rPr lang="en" sz="2000">
                <a:uFill>
                  <a:noFill/>
                </a:uFill>
                <a:hlinkClick r:id="rId3"/>
              </a:rPr>
              <a:t> </a:t>
            </a:r>
            <a:r>
              <a:rPr lang="en" sz="2000">
                <a:highlight>
                  <a:srgbClr val="202124"/>
                </a:highlight>
              </a:rPr>
              <a:t>Dover Publications, Mineola,  New York, United States</a:t>
            </a:r>
            <a:r>
              <a:rPr lang="en" sz="2000" baseline="30000">
                <a:highlight>
                  <a:srgbClr val="202124"/>
                </a:highlight>
              </a:rPr>
              <a:t> 2</a:t>
            </a:r>
            <a:endParaRPr sz="2000" baseline="30000"/>
          </a:p>
          <a:p>
            <a:pPr marL="457200" lvl="0" indent="-279400" algn="l" rtl="0">
              <a:lnSpc>
                <a:spcPct val="100000"/>
              </a:lnSpc>
              <a:spcBef>
                <a:spcPts val="0"/>
              </a:spcBef>
              <a:spcAft>
                <a:spcPts val="0"/>
              </a:spcAft>
              <a:buSzPct val="100000"/>
              <a:buChar char="●"/>
            </a:pPr>
            <a:r>
              <a:rPr lang="en" sz="2000"/>
              <a:t>Bowers, J . 2020. </a:t>
            </a:r>
            <a:r>
              <a:rPr lang="en" sz="2000" i="1"/>
              <a:t>The Unkown Hisotry of Duck Hunting</a:t>
            </a:r>
            <a:r>
              <a:rPr lang="en" sz="2000"/>
              <a:t>. Decoy Pro. decoypro.com/history-of-duck-hunting/ Accessed 10 November 2022</a:t>
            </a:r>
            <a:r>
              <a:rPr lang="en" sz="2000" baseline="30000"/>
              <a:t> 3</a:t>
            </a:r>
            <a:endParaRPr sz="2000" baseline="30000"/>
          </a:p>
          <a:p>
            <a:pPr marL="457200" lvl="0" indent="-279400" algn="l" rtl="0">
              <a:lnSpc>
                <a:spcPct val="100000"/>
              </a:lnSpc>
              <a:spcBef>
                <a:spcPts val="0"/>
              </a:spcBef>
              <a:spcAft>
                <a:spcPts val="0"/>
              </a:spcAft>
              <a:buSzPct val="100000"/>
              <a:buChar char="●"/>
            </a:pPr>
            <a:r>
              <a:rPr lang="en" sz="2000"/>
              <a:t>Coluccy, John. N.D. </a:t>
            </a:r>
            <a:r>
              <a:rPr lang="en" sz="2000" i="1"/>
              <a:t>Understanding Waterfowl: What's Wrong with Eastern Mallards?</a:t>
            </a:r>
            <a:r>
              <a:rPr lang="en" sz="2000"/>
              <a:t> Ducks Unlimited. </a:t>
            </a:r>
            <a:r>
              <a:rPr lang="en" sz="2000" u="sng">
                <a:solidFill>
                  <a:schemeClr val="accent5"/>
                </a:solidFill>
                <a:hlinkClick r:id="rId4">
                  <a:extLst>
                    <a:ext uri="{A12FA001-AC4F-418D-AE19-62706E023703}">
                      <ahyp:hlinkClr xmlns:ahyp="http://schemas.microsoft.com/office/drawing/2018/hyperlinkcolor" val="tx"/>
                    </a:ext>
                  </a:extLst>
                </a:hlinkClick>
              </a:rPr>
              <a:t>www.Ducks.org</a:t>
            </a:r>
            <a:r>
              <a:rPr lang="en" sz="2000"/>
              <a:t>. Accessed 10 November 2022</a:t>
            </a:r>
            <a:r>
              <a:rPr lang="en" sz="2000" baseline="30000"/>
              <a:t> 4</a:t>
            </a:r>
            <a:endParaRPr sz="2000" baseline="30000"/>
          </a:p>
          <a:p>
            <a:pPr marL="457200" lvl="0" indent="-279400" algn="l" rtl="0">
              <a:lnSpc>
                <a:spcPct val="100000"/>
              </a:lnSpc>
              <a:spcBef>
                <a:spcPts val="0"/>
              </a:spcBef>
              <a:spcAft>
                <a:spcPts val="0"/>
              </a:spcAft>
              <a:buSzPct val="100000"/>
              <a:buChar char="●"/>
            </a:pPr>
            <a:r>
              <a:rPr lang="en" sz="2000"/>
              <a:t>Ducks, U. (n.d.). 2022 Duck Population Numbers | 2022-2023 Waterfowl Season. 								</a:t>
            </a:r>
            <a:r>
              <a:rPr lang="en" sz="2000" u="sng">
                <a:hlinkClick r:id="rId5"/>
              </a:rPr>
              <a:t>https://www.ducks.org/conservation/waterfowl-surveys/2022/duck-numbers</a:t>
            </a:r>
            <a:r>
              <a:rPr lang="en" sz="2000"/>
              <a:t> Accessed 10 November 2022 </a:t>
            </a:r>
            <a:r>
              <a:rPr lang="en" sz="2000" baseline="30000"/>
              <a:t>5</a:t>
            </a:r>
            <a:endParaRPr sz="2000" baseline="30000"/>
          </a:p>
          <a:p>
            <a:pPr marL="457200" lvl="0" indent="-279400" algn="l" rtl="0">
              <a:lnSpc>
                <a:spcPct val="110000"/>
              </a:lnSpc>
              <a:spcBef>
                <a:spcPts val="0"/>
              </a:spcBef>
              <a:spcAft>
                <a:spcPts val="0"/>
              </a:spcAft>
              <a:buSzPct val="100000"/>
              <a:buChar char="●"/>
            </a:pPr>
            <a:r>
              <a:rPr lang="en" sz="2000"/>
              <a:t>Dunn, Claire. 2019. SUNY ESF. </a:t>
            </a:r>
            <a:r>
              <a:rPr lang="en" sz="2000" i="1"/>
              <a:t>50% Decline in Mallard Population Sparks Research Efforts</a:t>
            </a:r>
            <a:r>
              <a:rPr lang="en" sz="2000"/>
              <a:t>. 							</a:t>
            </a:r>
            <a:r>
              <a:rPr lang="en" sz="2000" u="sng">
                <a:solidFill>
                  <a:schemeClr val="hlink"/>
                </a:solidFill>
                <a:hlinkClick r:id="rId6"/>
              </a:rPr>
              <a:t>https://www.esf.edu/communications/view2.asp?newsID=8567</a:t>
            </a:r>
            <a:r>
              <a:rPr lang="en" sz="2000"/>
              <a:t> Accessed 10 November 2022 </a:t>
            </a:r>
            <a:r>
              <a:rPr lang="en" sz="2000" baseline="30000"/>
              <a:t>6</a:t>
            </a:r>
            <a:endParaRPr sz="2000" baseline="30000"/>
          </a:p>
          <a:p>
            <a:pPr marL="457200" lvl="0" indent="-279400" algn="l" rtl="0">
              <a:lnSpc>
                <a:spcPct val="100000"/>
              </a:lnSpc>
              <a:spcBef>
                <a:spcPts val="0"/>
              </a:spcBef>
              <a:spcAft>
                <a:spcPts val="0"/>
              </a:spcAft>
              <a:buSzPct val="100000"/>
              <a:buChar char="●"/>
            </a:pPr>
            <a:r>
              <a:rPr lang="en" sz="2000"/>
              <a:t>Gingrich, T. December, 2, 2022 Telephone interview </a:t>
            </a:r>
            <a:r>
              <a:rPr lang="en" sz="2000" baseline="30000"/>
              <a:t>7</a:t>
            </a:r>
            <a:endParaRPr sz="2000" baseline="30000"/>
          </a:p>
          <a:p>
            <a:pPr marL="457200" lvl="0" indent="-279400" algn="l" rtl="0">
              <a:lnSpc>
                <a:spcPct val="100000"/>
              </a:lnSpc>
              <a:spcBef>
                <a:spcPts val="0"/>
              </a:spcBef>
              <a:spcAft>
                <a:spcPts val="0"/>
              </a:spcAft>
              <a:buSzPct val="100000"/>
              <a:buChar char="●"/>
            </a:pPr>
            <a:r>
              <a:rPr lang="en" sz="2000"/>
              <a:t>Hamburg, D. N.D. </a:t>
            </a:r>
            <a:r>
              <a:rPr lang="en" sz="2000" i="1"/>
              <a:t>How The Seasons Are Set. </a:t>
            </a:r>
            <a:r>
              <a:rPr lang="en" sz="2000"/>
              <a:t>Ducks unlimited </a:t>
            </a:r>
            <a:r>
              <a:rPr lang="en" sz="2000" u="sng">
                <a:solidFill>
                  <a:schemeClr val="hlink"/>
                </a:solidFill>
                <a:hlinkClick r:id="rId7"/>
              </a:rPr>
              <a:t>www.ducks.org/hunting/waterfowl-hunting-regulations/how-the-seasons-are-set</a:t>
            </a:r>
            <a:r>
              <a:rPr lang="en" sz="2000"/>
              <a:t> 		Accessed 10 November 2022 </a:t>
            </a:r>
            <a:r>
              <a:rPr lang="en" sz="2000" baseline="30000"/>
              <a:t>8</a:t>
            </a:r>
            <a:endParaRPr sz="2000" baseline="30000"/>
          </a:p>
          <a:p>
            <a:pPr marL="457200" lvl="0" indent="-279400" algn="l" rtl="0">
              <a:lnSpc>
                <a:spcPct val="100000"/>
              </a:lnSpc>
              <a:spcBef>
                <a:spcPts val="0"/>
              </a:spcBef>
              <a:spcAft>
                <a:spcPts val="0"/>
              </a:spcAft>
              <a:buSzPct val="100000"/>
              <a:buChar char="●"/>
            </a:pPr>
            <a:r>
              <a:rPr lang="en" sz="2000"/>
              <a:t>National Geographic. N.D </a:t>
            </a:r>
            <a:r>
              <a:rPr lang="en" sz="2000" i="1"/>
              <a:t>Mallard </a:t>
            </a:r>
            <a:r>
              <a:rPr lang="en" sz="2000" u="sng">
                <a:solidFill>
                  <a:schemeClr val="accent5"/>
                </a:solidFill>
                <a:hlinkClick r:id="rId8">
                  <a:extLst>
                    <a:ext uri="{A12FA001-AC4F-418D-AE19-62706E023703}">
                      <ahyp:hlinkClr xmlns:ahyp="http://schemas.microsoft.com/office/drawing/2018/hyperlinkcolor" val="tx"/>
                    </a:ext>
                  </a:extLst>
                </a:hlinkClick>
              </a:rPr>
              <a:t>www.nationalgeographic.com/animals/birds/facts/mallard</a:t>
            </a:r>
            <a:r>
              <a:rPr lang="en" sz="2000"/>
              <a:t> Accessed 10 November 2022 </a:t>
            </a:r>
            <a:r>
              <a:rPr lang="en" sz="2000" baseline="30000"/>
              <a:t>9</a:t>
            </a:r>
            <a:endParaRPr sz="2000" baseline="30000"/>
          </a:p>
          <a:p>
            <a:pPr marL="457200" lvl="0" indent="-279400" algn="l" rtl="0">
              <a:lnSpc>
                <a:spcPct val="100000"/>
              </a:lnSpc>
              <a:spcBef>
                <a:spcPts val="0"/>
              </a:spcBef>
              <a:spcAft>
                <a:spcPts val="0"/>
              </a:spcAft>
              <a:buSzPct val="100000"/>
              <a:buChar char="●"/>
            </a:pPr>
            <a:r>
              <a:rPr lang="en" sz="2000"/>
              <a:t>Roberts, A., J Hostetler, J. Stiller, P. K. Devers, W. Link, and G. S. Boomer. 2022.Eastern Mallard Adaptive Harvest Management Strategy, 2022. Fish	 and Wildlife Service, Laurel, Maryland, United States </a:t>
            </a:r>
            <a:r>
              <a:rPr lang="en" sz="2000" baseline="30000"/>
              <a:t>10</a:t>
            </a:r>
            <a:endParaRPr sz="2000" baseline="30000"/>
          </a:p>
          <a:p>
            <a:pPr marL="457200" lvl="0" indent="-279400" algn="l" rtl="0">
              <a:lnSpc>
                <a:spcPct val="100000"/>
              </a:lnSpc>
              <a:spcBef>
                <a:spcPts val="0"/>
              </a:spcBef>
              <a:spcAft>
                <a:spcPts val="0"/>
              </a:spcAft>
              <a:buSzPct val="100000"/>
              <a:buChar char="●"/>
            </a:pPr>
            <a:r>
              <a:rPr lang="en" sz="2000"/>
              <a:t>Stephens, K., J. Measey, C. Reynolds, and J. Le Roux. 2020. Occurrence and extent of hybridisation between the invasive Mallard Duck and native 		Yellow-billed Duck in South Africa.</a:t>
            </a:r>
            <a:r>
              <a:rPr lang="en" sz="2000" i="1"/>
              <a:t> Biological Invasions</a:t>
            </a:r>
            <a:r>
              <a:rPr lang="en" sz="2000"/>
              <a:t> 22. </a:t>
            </a:r>
            <a:r>
              <a:rPr lang="en" sz="2000" baseline="30000"/>
              <a:t>11</a:t>
            </a:r>
            <a:endParaRPr sz="2000" baseline="30000"/>
          </a:p>
          <a:p>
            <a:pPr marL="457200" lvl="0" indent="-279400" algn="l" rtl="0">
              <a:lnSpc>
                <a:spcPct val="100000"/>
              </a:lnSpc>
              <a:spcBef>
                <a:spcPts val="0"/>
              </a:spcBef>
              <a:spcAft>
                <a:spcPts val="0"/>
              </a:spcAft>
              <a:buSzPct val="100000"/>
              <a:buChar char="●"/>
            </a:pPr>
            <a:r>
              <a:rPr lang="en" sz="2000"/>
              <a:t>The Cornell Lab. N.D.</a:t>
            </a:r>
            <a:r>
              <a:rPr lang="en" sz="2000">
                <a:uFill>
                  <a:noFill/>
                </a:uFill>
                <a:hlinkClick r:id="rId3"/>
              </a:rPr>
              <a:t> </a:t>
            </a:r>
            <a:r>
              <a:rPr lang="en" sz="2000" i="1">
                <a:uFill>
                  <a:noFill/>
                </a:uFill>
                <a:hlinkClick r:id="rId3"/>
              </a:rPr>
              <a:t>All About Birds</a:t>
            </a:r>
            <a:r>
              <a:rPr lang="en" sz="2000">
                <a:uFill>
                  <a:noFill/>
                </a:uFill>
                <a:hlinkClick r:id="rId3"/>
              </a:rPr>
              <a:t>, Cornell Lab of Ornithology</a:t>
            </a:r>
            <a:r>
              <a:rPr lang="en" sz="2000"/>
              <a:t>, Cornell, New York, United States 						</a:t>
            </a:r>
            <a:r>
              <a:rPr lang="en" sz="2000" u="sng">
                <a:solidFill>
                  <a:schemeClr val="accent5"/>
                </a:solidFill>
                <a:hlinkClick r:id="rId9">
                  <a:extLst>
                    <a:ext uri="{A12FA001-AC4F-418D-AE19-62706E023703}">
                      <ahyp:hlinkClr xmlns:ahyp="http://schemas.microsoft.com/office/drawing/2018/hyperlinkcolor" val="tx"/>
                    </a:ext>
                  </a:extLst>
                </a:hlinkClick>
              </a:rPr>
              <a:t>https://www.allaboutbirds.org/guide/Mallard/lifehistory#</a:t>
            </a:r>
            <a:r>
              <a:rPr lang="en" sz="2000"/>
              <a:t> Accessed 10 November 2022 </a:t>
            </a:r>
            <a:r>
              <a:rPr lang="en" sz="2000" baseline="30000"/>
              <a:t>12</a:t>
            </a:r>
            <a:endParaRPr sz="2000" baseline="30000"/>
          </a:p>
          <a:p>
            <a:pPr marL="457200" lvl="0" indent="0" algn="l" rtl="0">
              <a:lnSpc>
                <a:spcPct val="100000"/>
              </a:lnSpc>
              <a:spcBef>
                <a:spcPts val="1200"/>
              </a:spcBef>
              <a:spcAft>
                <a:spcPts val="0"/>
              </a:spcAft>
              <a:buNone/>
            </a:pPr>
            <a:endParaRPr/>
          </a:p>
          <a:p>
            <a:pPr marL="457200" lvl="0" indent="0" algn="l" rtl="0">
              <a:lnSpc>
                <a:spcPct val="100000"/>
              </a:lnSpc>
              <a:spcBef>
                <a:spcPts val="1200"/>
              </a:spcBef>
              <a:spcAft>
                <a:spcPts val="0"/>
              </a:spcAft>
              <a:buNone/>
            </a:pPr>
            <a:r>
              <a:rPr lang="en"/>
              <a:t>Photos</a:t>
            </a:r>
            <a:endParaRPr/>
          </a:p>
          <a:p>
            <a:pPr marL="457200" lvl="0" indent="-261620" algn="l" rtl="0">
              <a:lnSpc>
                <a:spcPct val="100000"/>
              </a:lnSpc>
              <a:spcBef>
                <a:spcPts val="1200"/>
              </a:spcBef>
              <a:spcAft>
                <a:spcPts val="0"/>
              </a:spcAft>
              <a:buSzPct val="100000"/>
              <a:buChar char="●"/>
            </a:pPr>
            <a:r>
              <a:rPr lang="en" u="sng">
                <a:solidFill>
                  <a:schemeClr val="hlink"/>
                </a:solidFill>
                <a:hlinkClick r:id="rId10"/>
              </a:rPr>
              <a:t>https://www.uaf.edu/toolik/edc/guides/bird-guide.php?bird_id=21</a:t>
            </a:r>
            <a:endParaRPr/>
          </a:p>
          <a:p>
            <a:pPr marL="457200" lvl="0" indent="-261620" algn="l" rtl="0">
              <a:lnSpc>
                <a:spcPct val="100000"/>
              </a:lnSpc>
              <a:spcBef>
                <a:spcPts val="0"/>
              </a:spcBef>
              <a:spcAft>
                <a:spcPts val="0"/>
              </a:spcAft>
              <a:buSzPct val="100000"/>
              <a:buChar char="●"/>
            </a:pPr>
            <a:r>
              <a:rPr lang="en" u="sng">
                <a:solidFill>
                  <a:schemeClr val="hlink"/>
                </a:solidFill>
                <a:hlinkClick r:id="rId11"/>
              </a:rPr>
              <a:t>https://snakes-stims.tumblr.com/post/650944434187436032/mallard-ducks-1-2-3-4-5-6</a:t>
            </a:r>
            <a:endParaRPr/>
          </a:p>
          <a:p>
            <a:pPr marL="457200" lvl="0" indent="-261620" algn="l" rtl="0">
              <a:lnSpc>
                <a:spcPct val="100000"/>
              </a:lnSpc>
              <a:spcBef>
                <a:spcPts val="0"/>
              </a:spcBef>
              <a:spcAft>
                <a:spcPts val="0"/>
              </a:spcAft>
              <a:buSzPct val="100000"/>
              <a:buChar char="●"/>
            </a:pPr>
            <a:r>
              <a:rPr lang="en" u="sng">
                <a:solidFill>
                  <a:schemeClr val="hlink"/>
                </a:solidFill>
                <a:hlinkClick r:id="rId12"/>
              </a:rPr>
              <a:t>https://www.crowrivermedia.com/hutchinsonleader/news/entertainment/more-to-the-story-a-bit-of-duck-hunting-history/article_b9eb5971-7e5f-58b9-b883-b73d64b54880.html</a:t>
            </a:r>
            <a:endParaRPr/>
          </a:p>
          <a:p>
            <a:pPr marL="457200" lvl="0" indent="-261620" algn="l" rtl="0">
              <a:lnSpc>
                <a:spcPct val="100000"/>
              </a:lnSpc>
              <a:spcBef>
                <a:spcPts val="0"/>
              </a:spcBef>
              <a:spcAft>
                <a:spcPts val="0"/>
              </a:spcAft>
              <a:buSzPct val="100000"/>
              <a:buChar char="●"/>
            </a:pPr>
            <a:r>
              <a:rPr lang="en" u="sng">
                <a:solidFill>
                  <a:schemeClr val="hlink"/>
                </a:solidFill>
                <a:hlinkClick r:id="rId13"/>
              </a:rPr>
              <a:t>https://deltawaterfowl.org/2022-duck-survey-numbers-released/</a:t>
            </a:r>
            <a:endParaRPr/>
          </a:p>
          <a:p>
            <a:pPr marL="457200" lvl="0" indent="-261620" algn="l" rtl="0">
              <a:lnSpc>
                <a:spcPct val="100000"/>
              </a:lnSpc>
              <a:spcBef>
                <a:spcPts val="0"/>
              </a:spcBef>
              <a:spcAft>
                <a:spcPts val="0"/>
              </a:spcAft>
              <a:buSzPct val="108333"/>
              <a:buChar char="●"/>
            </a:pPr>
            <a:r>
              <a:rPr lang="en" u="sng">
                <a:solidFill>
                  <a:schemeClr val="hlink"/>
                </a:solidFill>
                <a:hlinkClick r:id="rId14"/>
              </a:rPr>
              <a:t>https://www.ducks.org/conservation/waterfowl-research-science/waterfowl-hybrids</a:t>
            </a:r>
            <a:endParaRPr sz="1200">
              <a:solidFill>
                <a:schemeClr val="dk2"/>
              </a:solidFill>
              <a:highlight>
                <a:srgbClr val="FFFFFF"/>
              </a:highlight>
              <a:latin typeface="Times New Roman"/>
              <a:ea typeface="Times New Roman"/>
              <a:cs typeface="Times New Roman"/>
              <a:sym typeface="Times New Roman"/>
            </a:endParaRPr>
          </a:p>
          <a:p>
            <a:pPr marL="0" lvl="0" indent="0" algn="l" rtl="0">
              <a:spcBef>
                <a:spcPts val="1200"/>
              </a:spcBef>
              <a:spcAft>
                <a:spcPts val="120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1422</Words>
  <Application>Microsoft Macintosh PowerPoint</Application>
  <PresentationFormat>On-screen Show (16:9)</PresentationFormat>
  <Paragraphs>93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Montserrat</vt:lpstr>
      <vt:lpstr>Lato</vt:lpstr>
      <vt:lpstr>Times New Roman</vt:lpstr>
      <vt:lpstr>Focus</vt:lpstr>
      <vt:lpstr>Mallards = Model for all Ducks</vt:lpstr>
      <vt:lpstr>The Problem</vt:lpstr>
      <vt:lpstr>Ecology of the Mallard (Anas platyrhynchos)</vt:lpstr>
      <vt:lpstr>Background</vt:lpstr>
      <vt:lpstr>Main Points</vt:lpstr>
      <vt:lpstr>Main Points</vt:lpstr>
      <vt:lpstr>Main Points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Mallards = Model for all Ducks</dc:title>
  <cp:lastModifiedBy>Alexander E Schmidt</cp:lastModifiedBy>
  <cp:revision>1</cp:revision>
  <dcterms:modified xsi:type="dcterms:W3CDTF">2022-12-06T15:48:01Z</dcterms:modified>
</cp:coreProperties>
</file>